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7" r:id="rId5"/>
    <p:sldId id="269" r:id="rId6"/>
    <p:sldId id="266" r:id="rId7"/>
    <p:sldId id="257" r:id="rId8"/>
    <p:sldId id="270" r:id="rId9"/>
    <p:sldId id="258" r:id="rId10"/>
    <p:sldId id="280" r:id="rId11"/>
    <p:sldId id="259" r:id="rId12"/>
    <p:sldId id="297" r:id="rId13"/>
    <p:sldId id="299" r:id="rId14"/>
    <p:sldId id="300" r:id="rId15"/>
    <p:sldId id="284" r:id="rId16"/>
    <p:sldId id="261" r:id="rId17"/>
    <p:sldId id="281" r:id="rId18"/>
    <p:sldId id="274" r:id="rId19"/>
    <p:sldId id="282" r:id="rId20"/>
    <p:sldId id="296" r:id="rId21"/>
    <p:sldId id="278" r:id="rId22"/>
    <p:sldId id="302" r:id="rId23"/>
    <p:sldId id="290" r:id="rId24"/>
    <p:sldId id="301" r:id="rId25"/>
    <p:sldId id="263" r:id="rId26"/>
    <p:sldId id="303" r:id="rId27"/>
    <p:sldId id="292" r:id="rId28"/>
    <p:sldId id="293" r:id="rId29"/>
    <p:sldId id="304" r:id="rId30"/>
    <p:sldId id="305" r:id="rId31"/>
    <p:sldId id="294" r:id="rId32"/>
    <p:sldId id="306" r:id="rId33"/>
    <p:sldId id="295"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Stile con tema 2 - Color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06799F8-075E-4A3A-A7F6-7FBC6576F1A4}" styleName="Stile con tema 2 - Color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Stile con tema 2 - Colore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ile con tema 2 - Color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0FE24A-A44E-0209-B176-7FFC06F8046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3CB56F1-1D5A-8DDA-CA20-7383DEE9E0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1D1CEE7-CEB2-043F-8C72-77E73F78C363}"/>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E9324D3A-377F-B35C-D2DD-2886BF57598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E5DC935-239B-7FF7-997E-ED58915A6953}"/>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45686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E469AC-DA83-E695-A6C4-7FE0267E63C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5DA307A-4F7E-0E7F-C556-70184CBA07D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268E1C-D8A3-A740-B57C-78D96EF34B6B}"/>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676B99AC-53EB-D66E-8F0C-F1901E1900E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CA46C8A-DB55-9935-9DC6-9EE243DD393A}"/>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29537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52A0D28-7980-6F16-2A27-ED7C8F450B42}"/>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50C0393-62A7-CCFB-4D7D-0EF4D5D2C32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A7EC0F1-456F-810C-885F-86469E14FD2B}"/>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C8DFA52A-D771-DCB0-12D0-392FD3099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C068DDB-7207-F8C2-926F-FA29BB7E7287}"/>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173392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311653-4C9A-7DF0-2F3A-AFD044222A3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6E5593-1715-B3D0-7067-D6F6FBDA096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0A9BC0E-1A71-4322-906F-995DCF65228A}"/>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A1FB28DE-0185-59E7-485D-5BDB90C79A2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DE2FB59-4B7C-A533-A0CB-E2D72816EECD}"/>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81305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08EAAC-34DF-8DED-90D0-AD418A74F98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0310E74-1184-4EBF-5C7B-5DD4735D3A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E75B19A-0C0E-B5C3-7928-538456681178}"/>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32552266-15BB-DCCB-0BF7-64475001508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D40AD0-AC8E-96E6-C20B-45A4CB4F912F}"/>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1862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9EF1C0-B590-3671-4BEB-CD8BA052B02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F637C62-C7AF-3CEF-F802-CB3FEC4D8A3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0D8B5DF-D0D7-766F-61C7-808ED3C7303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B5DE3E1-7449-7A6F-B0C3-123A56D95E61}"/>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6" name="Segnaposto piè di pagina 5">
            <a:extLst>
              <a:ext uri="{FF2B5EF4-FFF2-40B4-BE49-F238E27FC236}">
                <a16:creationId xmlns:a16="http://schemas.microsoft.com/office/drawing/2014/main" id="{BFA699EE-3D29-EDFB-0FEE-EA1541D1EA4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07D0C52-BF87-6987-0516-42D64AD604AC}"/>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78202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3E83EF-ABD6-8299-862A-CAFF67AAB2F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B3A6119-72A8-B112-C733-44538CB9E5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3854A48-348B-7324-18E7-1734425E3A2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3ACBC31A-E206-A6E4-2F2D-0D9F4257AC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DC3ECF3-563F-0FB3-0C7C-71F201159E1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C8F1579-FB96-97D8-7723-C5C81B29B1CF}"/>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8" name="Segnaposto piè di pagina 7">
            <a:extLst>
              <a:ext uri="{FF2B5EF4-FFF2-40B4-BE49-F238E27FC236}">
                <a16:creationId xmlns:a16="http://schemas.microsoft.com/office/drawing/2014/main" id="{9918BA5C-AF7A-B597-1364-77E0B41484A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F36116A-7907-9957-1BB0-D57E8B0100DF}"/>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56376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9F2E46-BC19-A6AD-22DF-F56D0509B12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687D4D4-910F-C5F3-5EC0-457B4E59C349}"/>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4" name="Segnaposto piè di pagina 3">
            <a:extLst>
              <a:ext uri="{FF2B5EF4-FFF2-40B4-BE49-F238E27FC236}">
                <a16:creationId xmlns:a16="http://schemas.microsoft.com/office/drawing/2014/main" id="{93400628-90B5-74C6-B5D6-F9149DBEFA0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F5CC7FA-8875-B4AC-DA8C-F9DFFE862B7B}"/>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760200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580DE3E-A1A9-E100-A265-DBCD87B52375}"/>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3" name="Segnaposto piè di pagina 2">
            <a:extLst>
              <a:ext uri="{FF2B5EF4-FFF2-40B4-BE49-F238E27FC236}">
                <a16:creationId xmlns:a16="http://schemas.microsoft.com/office/drawing/2014/main" id="{B59B2FD5-E5D4-2A8A-FAA0-F61380C5FF7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4EA6CDC-05AB-B01C-CCE7-7911CC18B165}"/>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167679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320162-9E86-965C-3EB9-5F5D29F6CF0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1F1D494-A310-27CE-1FAC-6EF2108D4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AF87E75-4DB7-5982-78F9-235D909830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7F786D2-4056-C06D-F240-8CFB90785994}"/>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6" name="Segnaposto piè di pagina 5">
            <a:extLst>
              <a:ext uri="{FF2B5EF4-FFF2-40B4-BE49-F238E27FC236}">
                <a16:creationId xmlns:a16="http://schemas.microsoft.com/office/drawing/2014/main" id="{30F16443-487F-FF48-6C4D-5B46FECF981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6C680BD-00F6-97CA-5A7C-8AF6C057C433}"/>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148060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C05168-0103-A9F5-0BFE-F0B1F5A408B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A7B7CC5-8375-4496-0FEB-F4F119921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CF37798-8CB4-0CA8-61DE-BECEEBCDE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475CD38-8E2C-9EE0-3AEF-8F7CF68FF704}"/>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6" name="Segnaposto piè di pagina 5">
            <a:extLst>
              <a:ext uri="{FF2B5EF4-FFF2-40B4-BE49-F238E27FC236}">
                <a16:creationId xmlns:a16="http://schemas.microsoft.com/office/drawing/2014/main" id="{E9E58A9F-D693-7707-C58D-428FE5F80DE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36B374F-7610-2E12-7387-E17DC401A21A}"/>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205027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0DB94C4-F4A1-19DE-DBA3-23DF524598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10A9820-A864-3D9B-8B39-B7774DEE9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1C164AA-8FC6-C6ED-851C-8B76F31E69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D7CF4142-F58B-7E02-36C8-9C22D8A463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CCF701FB-6EA8-BAB0-4543-515E178521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B84641-5B51-4A62-8FE3-5A7EB7D8DD07}" type="slidenum">
              <a:rPr lang="it-IT" smtClean="0"/>
              <a:t>‹N›</a:t>
            </a:fld>
            <a:endParaRPr lang="it-IT"/>
          </a:p>
        </p:txBody>
      </p:sp>
    </p:spTree>
    <p:extLst>
      <p:ext uri="{BB962C8B-B14F-4D97-AF65-F5344CB8AC3E}">
        <p14:creationId xmlns:p14="http://schemas.microsoft.com/office/powerpoint/2010/main" val="20513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BFC287-F3D7-4844-B296-2EFBE8951927}"/>
              </a:ext>
            </a:extLst>
          </p:cNvPr>
          <p:cNvSpPr>
            <a:spLocks noGrp="1"/>
          </p:cNvSpPr>
          <p:nvPr>
            <p:ph type="ctrTitle"/>
          </p:nvPr>
        </p:nvSpPr>
        <p:spPr>
          <a:xfrm>
            <a:off x="1524000" y="1122363"/>
            <a:ext cx="9144000" cy="2387600"/>
          </a:xfrm>
        </p:spPr>
        <p:txBody>
          <a:bodyPr/>
          <a:lstStyle/>
          <a:p>
            <a:r>
              <a:rPr lang="it-IT" dirty="0"/>
              <a:t>Computer Vision 23/24</a:t>
            </a:r>
          </a:p>
        </p:txBody>
      </p:sp>
      <p:sp>
        <p:nvSpPr>
          <p:cNvPr id="3" name="Sottotitolo 2">
            <a:extLst>
              <a:ext uri="{FF2B5EF4-FFF2-40B4-BE49-F238E27FC236}">
                <a16:creationId xmlns:a16="http://schemas.microsoft.com/office/drawing/2014/main" id="{36FE5242-A9D0-DCC8-DF4F-5B6526D9F331}"/>
              </a:ext>
            </a:extLst>
          </p:cNvPr>
          <p:cNvSpPr>
            <a:spLocks noGrp="1"/>
          </p:cNvSpPr>
          <p:nvPr>
            <p:ph type="subTitle" idx="1"/>
          </p:nvPr>
        </p:nvSpPr>
        <p:spPr>
          <a:xfrm>
            <a:off x="1524000" y="3602038"/>
            <a:ext cx="9144000" cy="1655762"/>
          </a:xfrm>
        </p:spPr>
        <p:txBody>
          <a:bodyPr/>
          <a:lstStyle/>
          <a:p>
            <a:r>
              <a:rPr lang="it-IT" dirty="0"/>
              <a:t>By Galizia Stefano </a:t>
            </a:r>
            <a:r>
              <a:rPr lang="it-IT" dirty="0" err="1"/>
              <a:t>matr</a:t>
            </a:r>
            <a:r>
              <a:rPr lang="it-IT" dirty="0"/>
              <a:t>. 1883239 and Mario Formato </a:t>
            </a:r>
            <a:r>
              <a:rPr lang="it-IT" dirty="0" err="1"/>
              <a:t>matr</a:t>
            </a:r>
            <a:r>
              <a:rPr lang="it-IT" dirty="0"/>
              <a:t>. 2152143</a:t>
            </a:r>
          </a:p>
        </p:txBody>
      </p:sp>
    </p:spTree>
    <p:extLst>
      <p:ext uri="{BB962C8B-B14F-4D97-AF65-F5344CB8AC3E}">
        <p14:creationId xmlns:p14="http://schemas.microsoft.com/office/powerpoint/2010/main" val="221480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85AF8-2770-6BA1-CA2B-D4F7655808E8}"/>
              </a:ext>
            </a:extLst>
          </p:cNvPr>
          <p:cNvSpPr>
            <a:spLocks noGrp="1"/>
          </p:cNvSpPr>
          <p:nvPr>
            <p:ph type="title"/>
          </p:nvPr>
        </p:nvSpPr>
        <p:spPr/>
        <p:txBody>
          <a:bodyPr/>
          <a:lstStyle/>
          <a:p>
            <a:pPr algn="ctr"/>
            <a:r>
              <a:rPr lang="it-IT" dirty="0" err="1"/>
              <a:t>Example</a:t>
            </a:r>
            <a:r>
              <a:rPr lang="it-IT" dirty="0"/>
              <a:t> of </a:t>
            </a:r>
            <a:r>
              <a:rPr lang="it-IT" dirty="0" err="1"/>
              <a:t>Autoencoder</a:t>
            </a:r>
            <a:r>
              <a:rPr lang="it-IT" dirty="0"/>
              <a:t> </a:t>
            </a:r>
            <a:r>
              <a:rPr lang="it-IT" dirty="0" err="1"/>
              <a:t>Structure</a:t>
            </a:r>
            <a:endParaRPr lang="it-IT" dirty="0"/>
          </a:p>
        </p:txBody>
      </p:sp>
      <p:graphicFrame>
        <p:nvGraphicFramePr>
          <p:cNvPr id="8" name="Segnaposto contenuto 7">
            <a:extLst>
              <a:ext uri="{FF2B5EF4-FFF2-40B4-BE49-F238E27FC236}">
                <a16:creationId xmlns:a16="http://schemas.microsoft.com/office/drawing/2014/main" id="{7D620144-81C7-7E33-A2C4-B47ECDDE254E}"/>
              </a:ext>
            </a:extLst>
          </p:cNvPr>
          <p:cNvGraphicFramePr>
            <a:graphicFrameLocks noGrp="1"/>
          </p:cNvGraphicFramePr>
          <p:nvPr>
            <p:ph idx="1"/>
            <p:extLst>
              <p:ext uri="{D42A27DB-BD31-4B8C-83A1-F6EECF244321}">
                <p14:modId xmlns:p14="http://schemas.microsoft.com/office/powerpoint/2010/main" val="2833582660"/>
              </p:ext>
            </p:extLst>
          </p:nvPr>
        </p:nvGraphicFramePr>
        <p:xfrm>
          <a:off x="1226460" y="2093504"/>
          <a:ext cx="511629" cy="2966720"/>
        </p:xfrm>
        <a:graphic>
          <a:graphicData uri="http://schemas.openxmlformats.org/drawingml/2006/table">
            <a:tbl>
              <a:tblPr firstRow="1" bandRow="1">
                <a:tableStyleId>{18603FDC-E32A-4AB5-989C-0864C3EAD2B8}</a:tableStyleId>
              </a:tblPr>
              <a:tblGrid>
                <a:gridCol w="511629">
                  <a:extLst>
                    <a:ext uri="{9D8B030D-6E8A-4147-A177-3AD203B41FA5}">
                      <a16:colId xmlns:a16="http://schemas.microsoft.com/office/drawing/2014/main" val="3842166800"/>
                    </a:ext>
                  </a:extLst>
                </a:gridCol>
              </a:tblGrid>
              <a:tr h="370840">
                <a:tc>
                  <a:txBody>
                    <a:bodyPr/>
                    <a:lstStyle/>
                    <a:p>
                      <a:endParaRPr lang="it-IT"/>
                    </a:p>
                  </a:txBody>
                  <a:tcPr/>
                </a:tc>
                <a:extLst>
                  <a:ext uri="{0D108BD9-81ED-4DB2-BD59-A6C34878D82A}">
                    <a16:rowId xmlns:a16="http://schemas.microsoft.com/office/drawing/2014/main" val="1570559060"/>
                  </a:ext>
                </a:extLst>
              </a:tr>
              <a:tr h="370840">
                <a:tc>
                  <a:txBody>
                    <a:bodyPr/>
                    <a:lstStyle/>
                    <a:p>
                      <a:endParaRPr lang="it-IT"/>
                    </a:p>
                  </a:txBody>
                  <a:tcPr/>
                </a:tc>
                <a:extLst>
                  <a:ext uri="{0D108BD9-81ED-4DB2-BD59-A6C34878D82A}">
                    <a16:rowId xmlns:a16="http://schemas.microsoft.com/office/drawing/2014/main" val="704424944"/>
                  </a:ext>
                </a:extLst>
              </a:tr>
              <a:tr h="370840">
                <a:tc>
                  <a:txBody>
                    <a:bodyPr/>
                    <a:lstStyle/>
                    <a:p>
                      <a:endParaRPr lang="it-IT"/>
                    </a:p>
                  </a:txBody>
                  <a:tcPr/>
                </a:tc>
                <a:extLst>
                  <a:ext uri="{0D108BD9-81ED-4DB2-BD59-A6C34878D82A}">
                    <a16:rowId xmlns:a16="http://schemas.microsoft.com/office/drawing/2014/main" val="1164534673"/>
                  </a:ext>
                </a:extLst>
              </a:tr>
              <a:tr h="370840">
                <a:tc>
                  <a:txBody>
                    <a:bodyPr/>
                    <a:lstStyle/>
                    <a:p>
                      <a:endParaRPr lang="it-IT" dirty="0"/>
                    </a:p>
                  </a:txBody>
                  <a:tcPr/>
                </a:tc>
                <a:extLst>
                  <a:ext uri="{0D108BD9-81ED-4DB2-BD59-A6C34878D82A}">
                    <a16:rowId xmlns:a16="http://schemas.microsoft.com/office/drawing/2014/main" val="3621838392"/>
                  </a:ext>
                </a:extLst>
              </a:tr>
              <a:tr h="370840">
                <a:tc>
                  <a:txBody>
                    <a:bodyPr/>
                    <a:lstStyle/>
                    <a:p>
                      <a:endParaRPr lang="it-IT" dirty="0"/>
                    </a:p>
                  </a:txBody>
                  <a:tcPr/>
                </a:tc>
                <a:extLst>
                  <a:ext uri="{0D108BD9-81ED-4DB2-BD59-A6C34878D82A}">
                    <a16:rowId xmlns:a16="http://schemas.microsoft.com/office/drawing/2014/main" val="573131227"/>
                  </a:ext>
                </a:extLst>
              </a:tr>
              <a:tr h="370840">
                <a:tc>
                  <a:txBody>
                    <a:bodyPr/>
                    <a:lstStyle/>
                    <a:p>
                      <a:endParaRPr lang="it-IT"/>
                    </a:p>
                  </a:txBody>
                  <a:tcPr/>
                </a:tc>
                <a:extLst>
                  <a:ext uri="{0D108BD9-81ED-4DB2-BD59-A6C34878D82A}">
                    <a16:rowId xmlns:a16="http://schemas.microsoft.com/office/drawing/2014/main" val="3865560074"/>
                  </a:ext>
                </a:extLst>
              </a:tr>
              <a:tr h="370840">
                <a:tc>
                  <a:txBody>
                    <a:bodyPr/>
                    <a:lstStyle/>
                    <a:p>
                      <a:endParaRPr lang="it-IT"/>
                    </a:p>
                  </a:txBody>
                  <a:tcPr/>
                </a:tc>
                <a:extLst>
                  <a:ext uri="{0D108BD9-81ED-4DB2-BD59-A6C34878D82A}">
                    <a16:rowId xmlns:a16="http://schemas.microsoft.com/office/drawing/2014/main" val="3045596630"/>
                  </a:ext>
                </a:extLst>
              </a:tr>
              <a:tr h="370840">
                <a:tc>
                  <a:txBody>
                    <a:bodyPr/>
                    <a:lstStyle/>
                    <a:p>
                      <a:endParaRPr lang="it-IT" dirty="0"/>
                    </a:p>
                  </a:txBody>
                  <a:tcPr/>
                </a:tc>
                <a:extLst>
                  <a:ext uri="{0D108BD9-81ED-4DB2-BD59-A6C34878D82A}">
                    <a16:rowId xmlns:a16="http://schemas.microsoft.com/office/drawing/2014/main" val="589538581"/>
                  </a:ext>
                </a:extLst>
              </a:tr>
            </a:tbl>
          </a:graphicData>
        </a:graphic>
      </p:graphicFrame>
      <p:graphicFrame>
        <p:nvGraphicFramePr>
          <p:cNvPr id="9" name="Tabella 8">
            <a:extLst>
              <a:ext uri="{FF2B5EF4-FFF2-40B4-BE49-F238E27FC236}">
                <a16:creationId xmlns:a16="http://schemas.microsoft.com/office/drawing/2014/main" id="{A20ADD45-BC86-7D4B-3FD2-45C18EBAD052}"/>
              </a:ext>
            </a:extLst>
          </p:cNvPr>
          <p:cNvGraphicFramePr>
            <a:graphicFrameLocks noGrp="1"/>
          </p:cNvGraphicFramePr>
          <p:nvPr>
            <p:extLst>
              <p:ext uri="{D42A27DB-BD31-4B8C-83A1-F6EECF244321}">
                <p14:modId xmlns:p14="http://schemas.microsoft.com/office/powerpoint/2010/main" val="358085473"/>
              </p:ext>
            </p:extLst>
          </p:nvPr>
        </p:nvGraphicFramePr>
        <p:xfrm>
          <a:off x="2311401" y="2466884"/>
          <a:ext cx="511629" cy="2225040"/>
        </p:xfrm>
        <a:graphic>
          <a:graphicData uri="http://schemas.openxmlformats.org/drawingml/2006/table">
            <a:tbl>
              <a:tblPr firstRow="1" bandRow="1">
                <a:tableStyleId>{306799F8-075E-4A3A-A7F6-7FBC6576F1A4}</a:tableStyleId>
              </a:tblPr>
              <a:tblGrid>
                <a:gridCol w="511629">
                  <a:extLst>
                    <a:ext uri="{9D8B030D-6E8A-4147-A177-3AD203B41FA5}">
                      <a16:colId xmlns:a16="http://schemas.microsoft.com/office/drawing/2014/main" val="4136077968"/>
                    </a:ext>
                  </a:extLst>
                </a:gridCol>
              </a:tblGrid>
              <a:tr h="370840">
                <a:tc>
                  <a:txBody>
                    <a:bodyPr/>
                    <a:lstStyle/>
                    <a:p>
                      <a:endParaRPr lang="it-IT"/>
                    </a:p>
                  </a:txBody>
                  <a:tcPr/>
                </a:tc>
                <a:extLst>
                  <a:ext uri="{0D108BD9-81ED-4DB2-BD59-A6C34878D82A}">
                    <a16:rowId xmlns:a16="http://schemas.microsoft.com/office/drawing/2014/main" val="2900560309"/>
                  </a:ext>
                </a:extLst>
              </a:tr>
              <a:tr h="370840">
                <a:tc>
                  <a:txBody>
                    <a:bodyPr/>
                    <a:lstStyle/>
                    <a:p>
                      <a:endParaRPr lang="it-IT"/>
                    </a:p>
                  </a:txBody>
                  <a:tcPr/>
                </a:tc>
                <a:extLst>
                  <a:ext uri="{0D108BD9-81ED-4DB2-BD59-A6C34878D82A}">
                    <a16:rowId xmlns:a16="http://schemas.microsoft.com/office/drawing/2014/main" val="1176313614"/>
                  </a:ext>
                </a:extLst>
              </a:tr>
              <a:tr h="370840">
                <a:tc>
                  <a:txBody>
                    <a:bodyPr/>
                    <a:lstStyle/>
                    <a:p>
                      <a:endParaRPr lang="it-IT" dirty="0"/>
                    </a:p>
                  </a:txBody>
                  <a:tcPr/>
                </a:tc>
                <a:extLst>
                  <a:ext uri="{0D108BD9-81ED-4DB2-BD59-A6C34878D82A}">
                    <a16:rowId xmlns:a16="http://schemas.microsoft.com/office/drawing/2014/main" val="2586978353"/>
                  </a:ext>
                </a:extLst>
              </a:tr>
              <a:tr h="370840">
                <a:tc>
                  <a:txBody>
                    <a:bodyPr/>
                    <a:lstStyle/>
                    <a:p>
                      <a:endParaRPr lang="it-IT" dirty="0"/>
                    </a:p>
                  </a:txBody>
                  <a:tcPr/>
                </a:tc>
                <a:extLst>
                  <a:ext uri="{0D108BD9-81ED-4DB2-BD59-A6C34878D82A}">
                    <a16:rowId xmlns:a16="http://schemas.microsoft.com/office/drawing/2014/main" val="94701345"/>
                  </a:ext>
                </a:extLst>
              </a:tr>
              <a:tr h="370840">
                <a:tc>
                  <a:txBody>
                    <a:bodyPr/>
                    <a:lstStyle/>
                    <a:p>
                      <a:endParaRPr lang="it-IT" dirty="0"/>
                    </a:p>
                  </a:txBody>
                  <a:tcPr/>
                </a:tc>
                <a:extLst>
                  <a:ext uri="{0D108BD9-81ED-4DB2-BD59-A6C34878D82A}">
                    <a16:rowId xmlns:a16="http://schemas.microsoft.com/office/drawing/2014/main" val="1781863257"/>
                  </a:ext>
                </a:extLst>
              </a:tr>
              <a:tr h="370840">
                <a:tc>
                  <a:txBody>
                    <a:bodyPr/>
                    <a:lstStyle/>
                    <a:p>
                      <a:endParaRPr lang="it-IT" dirty="0"/>
                    </a:p>
                  </a:txBody>
                  <a:tcPr/>
                </a:tc>
                <a:extLst>
                  <a:ext uri="{0D108BD9-81ED-4DB2-BD59-A6C34878D82A}">
                    <a16:rowId xmlns:a16="http://schemas.microsoft.com/office/drawing/2014/main" val="1973398144"/>
                  </a:ext>
                </a:extLst>
              </a:tr>
            </a:tbl>
          </a:graphicData>
        </a:graphic>
      </p:graphicFrame>
      <p:graphicFrame>
        <p:nvGraphicFramePr>
          <p:cNvPr id="10" name="Tabella 9">
            <a:extLst>
              <a:ext uri="{FF2B5EF4-FFF2-40B4-BE49-F238E27FC236}">
                <a16:creationId xmlns:a16="http://schemas.microsoft.com/office/drawing/2014/main" id="{D5EB7835-6615-33B4-8883-365B1F7BC0D3}"/>
              </a:ext>
            </a:extLst>
          </p:cNvPr>
          <p:cNvGraphicFramePr>
            <a:graphicFrameLocks noGrp="1"/>
          </p:cNvGraphicFramePr>
          <p:nvPr>
            <p:extLst>
              <p:ext uri="{D42A27DB-BD31-4B8C-83A1-F6EECF244321}">
                <p14:modId xmlns:p14="http://schemas.microsoft.com/office/powerpoint/2010/main" val="193967451"/>
              </p:ext>
            </p:extLst>
          </p:nvPr>
        </p:nvGraphicFramePr>
        <p:xfrm>
          <a:off x="3396342" y="2840264"/>
          <a:ext cx="511629" cy="1478280"/>
        </p:xfrm>
        <a:graphic>
          <a:graphicData uri="http://schemas.openxmlformats.org/drawingml/2006/table">
            <a:tbl>
              <a:tblPr firstRow="1" bandRow="1">
                <a:tableStyleId>{327F97BB-C833-4FB7-BDE5-3F7075034690}</a:tableStyleId>
              </a:tblPr>
              <a:tblGrid>
                <a:gridCol w="511629">
                  <a:extLst>
                    <a:ext uri="{9D8B030D-6E8A-4147-A177-3AD203B41FA5}">
                      <a16:colId xmlns:a16="http://schemas.microsoft.com/office/drawing/2014/main" val="3217161459"/>
                    </a:ext>
                  </a:extLst>
                </a:gridCol>
              </a:tblGrid>
              <a:tr h="370840">
                <a:tc>
                  <a:txBody>
                    <a:bodyPr/>
                    <a:lstStyle/>
                    <a:p>
                      <a:endParaRPr lang="it-IT"/>
                    </a:p>
                  </a:txBody>
                  <a:tcPr/>
                </a:tc>
                <a:extLst>
                  <a:ext uri="{0D108BD9-81ED-4DB2-BD59-A6C34878D82A}">
                    <a16:rowId xmlns:a16="http://schemas.microsoft.com/office/drawing/2014/main" val="2170356457"/>
                  </a:ext>
                </a:extLst>
              </a:tr>
              <a:tr h="0">
                <a:tc>
                  <a:txBody>
                    <a:bodyPr/>
                    <a:lstStyle/>
                    <a:p>
                      <a:endParaRPr lang="it-IT" dirty="0"/>
                    </a:p>
                  </a:txBody>
                  <a:tcPr/>
                </a:tc>
                <a:extLst>
                  <a:ext uri="{0D108BD9-81ED-4DB2-BD59-A6C34878D82A}">
                    <a16:rowId xmlns:a16="http://schemas.microsoft.com/office/drawing/2014/main" val="3478224625"/>
                  </a:ext>
                </a:extLst>
              </a:tr>
              <a:tr h="370840">
                <a:tc>
                  <a:txBody>
                    <a:bodyPr/>
                    <a:lstStyle/>
                    <a:p>
                      <a:endParaRPr lang="it-IT"/>
                    </a:p>
                  </a:txBody>
                  <a:tcPr/>
                </a:tc>
                <a:extLst>
                  <a:ext uri="{0D108BD9-81ED-4DB2-BD59-A6C34878D82A}">
                    <a16:rowId xmlns:a16="http://schemas.microsoft.com/office/drawing/2014/main" val="2422969510"/>
                  </a:ext>
                </a:extLst>
              </a:tr>
              <a:tr h="370840">
                <a:tc>
                  <a:txBody>
                    <a:bodyPr/>
                    <a:lstStyle/>
                    <a:p>
                      <a:endParaRPr lang="it-IT" dirty="0"/>
                    </a:p>
                  </a:txBody>
                  <a:tcPr/>
                </a:tc>
                <a:extLst>
                  <a:ext uri="{0D108BD9-81ED-4DB2-BD59-A6C34878D82A}">
                    <a16:rowId xmlns:a16="http://schemas.microsoft.com/office/drawing/2014/main" val="3669359846"/>
                  </a:ext>
                </a:extLst>
              </a:tr>
            </a:tbl>
          </a:graphicData>
        </a:graphic>
      </p:graphicFrame>
      <p:graphicFrame>
        <p:nvGraphicFramePr>
          <p:cNvPr id="11" name="Tabella 10">
            <a:extLst>
              <a:ext uri="{FF2B5EF4-FFF2-40B4-BE49-F238E27FC236}">
                <a16:creationId xmlns:a16="http://schemas.microsoft.com/office/drawing/2014/main" id="{5B8FCA6C-ABC5-4202-1C5E-B6FF384A008E}"/>
              </a:ext>
            </a:extLst>
          </p:cNvPr>
          <p:cNvGraphicFramePr>
            <a:graphicFrameLocks noGrp="1"/>
          </p:cNvGraphicFramePr>
          <p:nvPr>
            <p:extLst>
              <p:ext uri="{D42A27DB-BD31-4B8C-83A1-F6EECF244321}">
                <p14:modId xmlns:p14="http://schemas.microsoft.com/office/powerpoint/2010/main" val="3044573758"/>
              </p:ext>
            </p:extLst>
          </p:nvPr>
        </p:nvGraphicFramePr>
        <p:xfrm>
          <a:off x="4481283" y="3208564"/>
          <a:ext cx="511629" cy="741680"/>
        </p:xfrm>
        <a:graphic>
          <a:graphicData uri="http://schemas.openxmlformats.org/drawingml/2006/table">
            <a:tbl>
              <a:tblPr firstRow="1" bandRow="1">
                <a:tableStyleId>{D113A9D2-9D6B-4929-AA2D-F23B5EE8CBE7}</a:tableStyleId>
              </a:tblPr>
              <a:tblGrid>
                <a:gridCol w="511629">
                  <a:extLst>
                    <a:ext uri="{9D8B030D-6E8A-4147-A177-3AD203B41FA5}">
                      <a16:colId xmlns:a16="http://schemas.microsoft.com/office/drawing/2014/main" val="3443049629"/>
                    </a:ext>
                  </a:extLst>
                </a:gridCol>
              </a:tblGrid>
              <a:tr h="370840">
                <a:tc>
                  <a:txBody>
                    <a:bodyPr/>
                    <a:lstStyle/>
                    <a:p>
                      <a:endParaRPr lang="it-IT" dirty="0"/>
                    </a:p>
                  </a:txBody>
                  <a:tcPr/>
                </a:tc>
                <a:extLst>
                  <a:ext uri="{0D108BD9-81ED-4DB2-BD59-A6C34878D82A}">
                    <a16:rowId xmlns:a16="http://schemas.microsoft.com/office/drawing/2014/main" val="1727908501"/>
                  </a:ext>
                </a:extLst>
              </a:tr>
              <a:tr h="370840">
                <a:tc>
                  <a:txBody>
                    <a:bodyPr/>
                    <a:lstStyle/>
                    <a:p>
                      <a:endParaRPr lang="it-IT" dirty="0"/>
                    </a:p>
                  </a:txBody>
                  <a:tcPr/>
                </a:tc>
                <a:extLst>
                  <a:ext uri="{0D108BD9-81ED-4DB2-BD59-A6C34878D82A}">
                    <a16:rowId xmlns:a16="http://schemas.microsoft.com/office/drawing/2014/main" val="1279620610"/>
                  </a:ext>
                </a:extLst>
              </a:tr>
            </a:tbl>
          </a:graphicData>
        </a:graphic>
      </p:graphicFrame>
      <p:graphicFrame>
        <p:nvGraphicFramePr>
          <p:cNvPr id="12" name="Tabella 11">
            <a:extLst>
              <a:ext uri="{FF2B5EF4-FFF2-40B4-BE49-F238E27FC236}">
                <a16:creationId xmlns:a16="http://schemas.microsoft.com/office/drawing/2014/main" id="{B251E0BC-1053-3387-7DC2-1C5723A4EA4F}"/>
              </a:ext>
            </a:extLst>
          </p:cNvPr>
          <p:cNvGraphicFramePr>
            <a:graphicFrameLocks noGrp="1"/>
          </p:cNvGraphicFramePr>
          <p:nvPr>
            <p:extLst>
              <p:ext uri="{D42A27DB-BD31-4B8C-83A1-F6EECF244321}">
                <p14:modId xmlns:p14="http://schemas.microsoft.com/office/powerpoint/2010/main" val="3077661360"/>
              </p:ext>
            </p:extLst>
          </p:nvPr>
        </p:nvGraphicFramePr>
        <p:xfrm>
          <a:off x="5566224" y="3391444"/>
          <a:ext cx="511629" cy="370840"/>
        </p:xfrm>
        <a:graphic>
          <a:graphicData uri="http://schemas.openxmlformats.org/drawingml/2006/table">
            <a:tbl>
              <a:tblPr firstRow="1" bandRow="1">
                <a:tableStyleId>{E269D01E-BC32-4049-B463-5C60D7B0CCD2}</a:tableStyleId>
              </a:tblPr>
              <a:tblGrid>
                <a:gridCol w="511629">
                  <a:extLst>
                    <a:ext uri="{9D8B030D-6E8A-4147-A177-3AD203B41FA5}">
                      <a16:colId xmlns:a16="http://schemas.microsoft.com/office/drawing/2014/main" val="2214532946"/>
                    </a:ext>
                  </a:extLst>
                </a:gridCol>
              </a:tblGrid>
              <a:tr h="370840">
                <a:tc>
                  <a:txBody>
                    <a:bodyPr/>
                    <a:lstStyle/>
                    <a:p>
                      <a:endParaRPr lang="it-IT" dirty="0"/>
                    </a:p>
                  </a:txBody>
                  <a:tcPr/>
                </a:tc>
                <a:extLst>
                  <a:ext uri="{0D108BD9-81ED-4DB2-BD59-A6C34878D82A}">
                    <a16:rowId xmlns:a16="http://schemas.microsoft.com/office/drawing/2014/main" val="3350493078"/>
                  </a:ext>
                </a:extLst>
              </a:tr>
            </a:tbl>
          </a:graphicData>
        </a:graphic>
      </p:graphicFrame>
      <p:graphicFrame>
        <p:nvGraphicFramePr>
          <p:cNvPr id="13" name="Tabella 12">
            <a:extLst>
              <a:ext uri="{FF2B5EF4-FFF2-40B4-BE49-F238E27FC236}">
                <a16:creationId xmlns:a16="http://schemas.microsoft.com/office/drawing/2014/main" id="{82DE93A3-2C43-0E25-9C66-C9014A8BA1B3}"/>
              </a:ext>
            </a:extLst>
          </p:cNvPr>
          <p:cNvGraphicFramePr>
            <a:graphicFrameLocks noGrp="1"/>
          </p:cNvGraphicFramePr>
          <p:nvPr>
            <p:extLst>
              <p:ext uri="{D42A27DB-BD31-4B8C-83A1-F6EECF244321}">
                <p14:modId xmlns:p14="http://schemas.microsoft.com/office/powerpoint/2010/main" val="5501151"/>
              </p:ext>
            </p:extLst>
          </p:nvPr>
        </p:nvGraphicFramePr>
        <p:xfrm>
          <a:off x="6651165" y="3206024"/>
          <a:ext cx="511629" cy="741680"/>
        </p:xfrm>
        <a:graphic>
          <a:graphicData uri="http://schemas.openxmlformats.org/drawingml/2006/table">
            <a:tbl>
              <a:tblPr firstRow="1" bandRow="1">
                <a:tableStyleId>{D113A9D2-9D6B-4929-AA2D-F23B5EE8CBE7}</a:tableStyleId>
              </a:tblPr>
              <a:tblGrid>
                <a:gridCol w="511629">
                  <a:extLst>
                    <a:ext uri="{9D8B030D-6E8A-4147-A177-3AD203B41FA5}">
                      <a16:colId xmlns:a16="http://schemas.microsoft.com/office/drawing/2014/main" val="1798646045"/>
                    </a:ext>
                  </a:extLst>
                </a:gridCol>
              </a:tblGrid>
              <a:tr h="370840">
                <a:tc>
                  <a:txBody>
                    <a:bodyPr/>
                    <a:lstStyle/>
                    <a:p>
                      <a:endParaRPr lang="it-IT" dirty="0"/>
                    </a:p>
                  </a:txBody>
                  <a:tcPr/>
                </a:tc>
                <a:extLst>
                  <a:ext uri="{0D108BD9-81ED-4DB2-BD59-A6C34878D82A}">
                    <a16:rowId xmlns:a16="http://schemas.microsoft.com/office/drawing/2014/main" val="2562641597"/>
                  </a:ext>
                </a:extLst>
              </a:tr>
              <a:tr h="370840">
                <a:tc>
                  <a:txBody>
                    <a:bodyPr/>
                    <a:lstStyle/>
                    <a:p>
                      <a:endParaRPr lang="it-IT" dirty="0"/>
                    </a:p>
                  </a:txBody>
                  <a:tcPr/>
                </a:tc>
                <a:extLst>
                  <a:ext uri="{0D108BD9-81ED-4DB2-BD59-A6C34878D82A}">
                    <a16:rowId xmlns:a16="http://schemas.microsoft.com/office/drawing/2014/main" val="4220465663"/>
                  </a:ext>
                </a:extLst>
              </a:tr>
            </a:tbl>
          </a:graphicData>
        </a:graphic>
      </p:graphicFrame>
      <p:graphicFrame>
        <p:nvGraphicFramePr>
          <p:cNvPr id="14" name="Tabella 13">
            <a:extLst>
              <a:ext uri="{FF2B5EF4-FFF2-40B4-BE49-F238E27FC236}">
                <a16:creationId xmlns:a16="http://schemas.microsoft.com/office/drawing/2014/main" id="{3BD55556-B766-85EF-3E0D-925F462F07E2}"/>
              </a:ext>
            </a:extLst>
          </p:cNvPr>
          <p:cNvGraphicFramePr>
            <a:graphicFrameLocks noGrp="1"/>
          </p:cNvGraphicFramePr>
          <p:nvPr>
            <p:extLst>
              <p:ext uri="{D42A27DB-BD31-4B8C-83A1-F6EECF244321}">
                <p14:modId xmlns:p14="http://schemas.microsoft.com/office/powerpoint/2010/main" val="1300574631"/>
              </p:ext>
            </p:extLst>
          </p:nvPr>
        </p:nvGraphicFramePr>
        <p:xfrm>
          <a:off x="7734290" y="2840264"/>
          <a:ext cx="613228" cy="1483360"/>
        </p:xfrm>
        <a:graphic>
          <a:graphicData uri="http://schemas.openxmlformats.org/drawingml/2006/table">
            <a:tbl>
              <a:tblPr firstRow="1" bandRow="1">
                <a:tableStyleId>{327F97BB-C833-4FB7-BDE5-3F7075034690}</a:tableStyleId>
              </a:tblPr>
              <a:tblGrid>
                <a:gridCol w="613228">
                  <a:extLst>
                    <a:ext uri="{9D8B030D-6E8A-4147-A177-3AD203B41FA5}">
                      <a16:colId xmlns:a16="http://schemas.microsoft.com/office/drawing/2014/main" val="931396456"/>
                    </a:ext>
                  </a:extLst>
                </a:gridCol>
              </a:tblGrid>
              <a:tr h="370840">
                <a:tc>
                  <a:txBody>
                    <a:bodyPr/>
                    <a:lstStyle/>
                    <a:p>
                      <a:endParaRPr lang="it-IT" dirty="0"/>
                    </a:p>
                  </a:txBody>
                  <a:tcPr/>
                </a:tc>
                <a:extLst>
                  <a:ext uri="{0D108BD9-81ED-4DB2-BD59-A6C34878D82A}">
                    <a16:rowId xmlns:a16="http://schemas.microsoft.com/office/drawing/2014/main" val="661899813"/>
                  </a:ext>
                </a:extLst>
              </a:tr>
              <a:tr h="370840">
                <a:tc>
                  <a:txBody>
                    <a:bodyPr/>
                    <a:lstStyle/>
                    <a:p>
                      <a:endParaRPr lang="it-IT" dirty="0"/>
                    </a:p>
                  </a:txBody>
                  <a:tcPr/>
                </a:tc>
                <a:extLst>
                  <a:ext uri="{0D108BD9-81ED-4DB2-BD59-A6C34878D82A}">
                    <a16:rowId xmlns:a16="http://schemas.microsoft.com/office/drawing/2014/main" val="1300904734"/>
                  </a:ext>
                </a:extLst>
              </a:tr>
              <a:tr h="370840">
                <a:tc>
                  <a:txBody>
                    <a:bodyPr/>
                    <a:lstStyle/>
                    <a:p>
                      <a:endParaRPr lang="it-IT" dirty="0"/>
                    </a:p>
                  </a:txBody>
                  <a:tcPr/>
                </a:tc>
                <a:extLst>
                  <a:ext uri="{0D108BD9-81ED-4DB2-BD59-A6C34878D82A}">
                    <a16:rowId xmlns:a16="http://schemas.microsoft.com/office/drawing/2014/main" val="2347043013"/>
                  </a:ext>
                </a:extLst>
              </a:tr>
              <a:tr h="370840">
                <a:tc>
                  <a:txBody>
                    <a:bodyPr/>
                    <a:lstStyle/>
                    <a:p>
                      <a:endParaRPr lang="it-IT" dirty="0"/>
                    </a:p>
                  </a:txBody>
                  <a:tcPr/>
                </a:tc>
                <a:extLst>
                  <a:ext uri="{0D108BD9-81ED-4DB2-BD59-A6C34878D82A}">
                    <a16:rowId xmlns:a16="http://schemas.microsoft.com/office/drawing/2014/main" val="3083924654"/>
                  </a:ext>
                </a:extLst>
              </a:tr>
            </a:tbl>
          </a:graphicData>
        </a:graphic>
      </p:graphicFrame>
      <p:graphicFrame>
        <p:nvGraphicFramePr>
          <p:cNvPr id="15" name="Tabella 14">
            <a:extLst>
              <a:ext uri="{FF2B5EF4-FFF2-40B4-BE49-F238E27FC236}">
                <a16:creationId xmlns:a16="http://schemas.microsoft.com/office/drawing/2014/main" id="{2406C9EB-5005-80D7-C5B4-7385105D283D}"/>
              </a:ext>
            </a:extLst>
          </p:cNvPr>
          <p:cNvGraphicFramePr>
            <a:graphicFrameLocks noGrp="1"/>
          </p:cNvGraphicFramePr>
          <p:nvPr>
            <p:extLst>
              <p:ext uri="{D42A27DB-BD31-4B8C-83A1-F6EECF244321}">
                <p14:modId xmlns:p14="http://schemas.microsoft.com/office/powerpoint/2010/main" val="2734107247"/>
              </p:ext>
            </p:extLst>
          </p:nvPr>
        </p:nvGraphicFramePr>
        <p:xfrm>
          <a:off x="8919014" y="2466884"/>
          <a:ext cx="613226" cy="2225040"/>
        </p:xfrm>
        <a:graphic>
          <a:graphicData uri="http://schemas.openxmlformats.org/drawingml/2006/table">
            <a:tbl>
              <a:tblPr firstRow="1" bandRow="1">
                <a:tableStyleId>{306799F8-075E-4A3A-A7F6-7FBC6576F1A4}</a:tableStyleId>
              </a:tblPr>
              <a:tblGrid>
                <a:gridCol w="613226">
                  <a:extLst>
                    <a:ext uri="{9D8B030D-6E8A-4147-A177-3AD203B41FA5}">
                      <a16:colId xmlns:a16="http://schemas.microsoft.com/office/drawing/2014/main" val="1262331869"/>
                    </a:ext>
                  </a:extLst>
                </a:gridCol>
              </a:tblGrid>
              <a:tr h="370840">
                <a:tc>
                  <a:txBody>
                    <a:bodyPr/>
                    <a:lstStyle/>
                    <a:p>
                      <a:endParaRPr lang="it-IT"/>
                    </a:p>
                  </a:txBody>
                  <a:tcPr/>
                </a:tc>
                <a:extLst>
                  <a:ext uri="{0D108BD9-81ED-4DB2-BD59-A6C34878D82A}">
                    <a16:rowId xmlns:a16="http://schemas.microsoft.com/office/drawing/2014/main" val="1507634648"/>
                  </a:ext>
                </a:extLst>
              </a:tr>
              <a:tr h="370840">
                <a:tc>
                  <a:txBody>
                    <a:bodyPr/>
                    <a:lstStyle/>
                    <a:p>
                      <a:endParaRPr lang="it-IT"/>
                    </a:p>
                  </a:txBody>
                  <a:tcPr/>
                </a:tc>
                <a:extLst>
                  <a:ext uri="{0D108BD9-81ED-4DB2-BD59-A6C34878D82A}">
                    <a16:rowId xmlns:a16="http://schemas.microsoft.com/office/drawing/2014/main" val="3514699609"/>
                  </a:ext>
                </a:extLst>
              </a:tr>
              <a:tr h="370840">
                <a:tc>
                  <a:txBody>
                    <a:bodyPr/>
                    <a:lstStyle/>
                    <a:p>
                      <a:endParaRPr lang="it-IT" dirty="0"/>
                    </a:p>
                  </a:txBody>
                  <a:tcPr/>
                </a:tc>
                <a:extLst>
                  <a:ext uri="{0D108BD9-81ED-4DB2-BD59-A6C34878D82A}">
                    <a16:rowId xmlns:a16="http://schemas.microsoft.com/office/drawing/2014/main" val="542227317"/>
                  </a:ext>
                </a:extLst>
              </a:tr>
              <a:tr h="370840">
                <a:tc>
                  <a:txBody>
                    <a:bodyPr/>
                    <a:lstStyle/>
                    <a:p>
                      <a:endParaRPr lang="it-IT"/>
                    </a:p>
                  </a:txBody>
                  <a:tcPr/>
                </a:tc>
                <a:extLst>
                  <a:ext uri="{0D108BD9-81ED-4DB2-BD59-A6C34878D82A}">
                    <a16:rowId xmlns:a16="http://schemas.microsoft.com/office/drawing/2014/main" val="2931161121"/>
                  </a:ext>
                </a:extLst>
              </a:tr>
              <a:tr h="370840">
                <a:tc>
                  <a:txBody>
                    <a:bodyPr/>
                    <a:lstStyle/>
                    <a:p>
                      <a:endParaRPr lang="it-IT" dirty="0"/>
                    </a:p>
                  </a:txBody>
                  <a:tcPr/>
                </a:tc>
                <a:extLst>
                  <a:ext uri="{0D108BD9-81ED-4DB2-BD59-A6C34878D82A}">
                    <a16:rowId xmlns:a16="http://schemas.microsoft.com/office/drawing/2014/main" val="4130237595"/>
                  </a:ext>
                </a:extLst>
              </a:tr>
              <a:tr h="370840">
                <a:tc>
                  <a:txBody>
                    <a:bodyPr/>
                    <a:lstStyle/>
                    <a:p>
                      <a:endParaRPr lang="it-IT" dirty="0"/>
                    </a:p>
                  </a:txBody>
                  <a:tcPr/>
                </a:tc>
                <a:extLst>
                  <a:ext uri="{0D108BD9-81ED-4DB2-BD59-A6C34878D82A}">
                    <a16:rowId xmlns:a16="http://schemas.microsoft.com/office/drawing/2014/main" val="2391263441"/>
                  </a:ext>
                </a:extLst>
              </a:tr>
            </a:tbl>
          </a:graphicData>
        </a:graphic>
      </p:graphicFrame>
      <p:graphicFrame>
        <p:nvGraphicFramePr>
          <p:cNvPr id="16" name="Tabella 15">
            <a:extLst>
              <a:ext uri="{FF2B5EF4-FFF2-40B4-BE49-F238E27FC236}">
                <a16:creationId xmlns:a16="http://schemas.microsoft.com/office/drawing/2014/main" id="{11D2E88B-F827-B322-6D27-C6A68BA243E2}"/>
              </a:ext>
            </a:extLst>
          </p:cNvPr>
          <p:cNvGraphicFramePr>
            <a:graphicFrameLocks noGrp="1"/>
          </p:cNvGraphicFramePr>
          <p:nvPr>
            <p:extLst>
              <p:ext uri="{D42A27DB-BD31-4B8C-83A1-F6EECF244321}">
                <p14:modId xmlns:p14="http://schemas.microsoft.com/office/powerpoint/2010/main" val="2984439811"/>
              </p:ext>
            </p:extLst>
          </p:nvPr>
        </p:nvGraphicFramePr>
        <p:xfrm>
          <a:off x="10103736" y="2093504"/>
          <a:ext cx="613226" cy="2966720"/>
        </p:xfrm>
        <a:graphic>
          <a:graphicData uri="http://schemas.openxmlformats.org/drawingml/2006/table">
            <a:tbl>
              <a:tblPr firstRow="1" bandRow="1">
                <a:tableStyleId>{18603FDC-E32A-4AB5-989C-0864C3EAD2B8}</a:tableStyleId>
              </a:tblPr>
              <a:tblGrid>
                <a:gridCol w="613226">
                  <a:extLst>
                    <a:ext uri="{9D8B030D-6E8A-4147-A177-3AD203B41FA5}">
                      <a16:colId xmlns:a16="http://schemas.microsoft.com/office/drawing/2014/main" val="1090640874"/>
                    </a:ext>
                  </a:extLst>
                </a:gridCol>
              </a:tblGrid>
              <a:tr h="370840">
                <a:tc>
                  <a:txBody>
                    <a:bodyPr/>
                    <a:lstStyle/>
                    <a:p>
                      <a:endParaRPr lang="it-IT"/>
                    </a:p>
                  </a:txBody>
                  <a:tcPr/>
                </a:tc>
                <a:extLst>
                  <a:ext uri="{0D108BD9-81ED-4DB2-BD59-A6C34878D82A}">
                    <a16:rowId xmlns:a16="http://schemas.microsoft.com/office/drawing/2014/main" val="185738507"/>
                  </a:ext>
                </a:extLst>
              </a:tr>
              <a:tr h="370840">
                <a:tc>
                  <a:txBody>
                    <a:bodyPr/>
                    <a:lstStyle/>
                    <a:p>
                      <a:endParaRPr lang="it-IT"/>
                    </a:p>
                  </a:txBody>
                  <a:tcPr/>
                </a:tc>
                <a:extLst>
                  <a:ext uri="{0D108BD9-81ED-4DB2-BD59-A6C34878D82A}">
                    <a16:rowId xmlns:a16="http://schemas.microsoft.com/office/drawing/2014/main" val="3738536890"/>
                  </a:ext>
                </a:extLst>
              </a:tr>
              <a:tr h="370840">
                <a:tc>
                  <a:txBody>
                    <a:bodyPr/>
                    <a:lstStyle/>
                    <a:p>
                      <a:endParaRPr lang="it-IT"/>
                    </a:p>
                  </a:txBody>
                  <a:tcPr/>
                </a:tc>
                <a:extLst>
                  <a:ext uri="{0D108BD9-81ED-4DB2-BD59-A6C34878D82A}">
                    <a16:rowId xmlns:a16="http://schemas.microsoft.com/office/drawing/2014/main" val="181535155"/>
                  </a:ext>
                </a:extLst>
              </a:tr>
              <a:tr h="370840">
                <a:tc>
                  <a:txBody>
                    <a:bodyPr/>
                    <a:lstStyle/>
                    <a:p>
                      <a:endParaRPr lang="it-IT" dirty="0"/>
                    </a:p>
                  </a:txBody>
                  <a:tcPr/>
                </a:tc>
                <a:extLst>
                  <a:ext uri="{0D108BD9-81ED-4DB2-BD59-A6C34878D82A}">
                    <a16:rowId xmlns:a16="http://schemas.microsoft.com/office/drawing/2014/main" val="2367287402"/>
                  </a:ext>
                </a:extLst>
              </a:tr>
              <a:tr h="370840">
                <a:tc>
                  <a:txBody>
                    <a:bodyPr/>
                    <a:lstStyle/>
                    <a:p>
                      <a:endParaRPr lang="it-IT" dirty="0"/>
                    </a:p>
                  </a:txBody>
                  <a:tcPr/>
                </a:tc>
                <a:extLst>
                  <a:ext uri="{0D108BD9-81ED-4DB2-BD59-A6C34878D82A}">
                    <a16:rowId xmlns:a16="http://schemas.microsoft.com/office/drawing/2014/main" val="271306838"/>
                  </a:ext>
                </a:extLst>
              </a:tr>
              <a:tr h="370840">
                <a:tc>
                  <a:txBody>
                    <a:bodyPr/>
                    <a:lstStyle/>
                    <a:p>
                      <a:endParaRPr lang="it-IT"/>
                    </a:p>
                  </a:txBody>
                  <a:tcPr/>
                </a:tc>
                <a:extLst>
                  <a:ext uri="{0D108BD9-81ED-4DB2-BD59-A6C34878D82A}">
                    <a16:rowId xmlns:a16="http://schemas.microsoft.com/office/drawing/2014/main" val="4035309595"/>
                  </a:ext>
                </a:extLst>
              </a:tr>
              <a:tr h="370840">
                <a:tc>
                  <a:txBody>
                    <a:bodyPr/>
                    <a:lstStyle/>
                    <a:p>
                      <a:endParaRPr lang="it-IT"/>
                    </a:p>
                  </a:txBody>
                  <a:tcPr/>
                </a:tc>
                <a:extLst>
                  <a:ext uri="{0D108BD9-81ED-4DB2-BD59-A6C34878D82A}">
                    <a16:rowId xmlns:a16="http://schemas.microsoft.com/office/drawing/2014/main" val="2874863544"/>
                  </a:ext>
                </a:extLst>
              </a:tr>
              <a:tr h="370840">
                <a:tc>
                  <a:txBody>
                    <a:bodyPr/>
                    <a:lstStyle/>
                    <a:p>
                      <a:endParaRPr lang="it-IT" dirty="0"/>
                    </a:p>
                  </a:txBody>
                  <a:tcPr/>
                </a:tc>
                <a:extLst>
                  <a:ext uri="{0D108BD9-81ED-4DB2-BD59-A6C34878D82A}">
                    <a16:rowId xmlns:a16="http://schemas.microsoft.com/office/drawing/2014/main" val="3397146787"/>
                  </a:ext>
                </a:extLst>
              </a:tr>
            </a:tbl>
          </a:graphicData>
        </a:graphic>
      </p:graphicFrame>
      <p:sp>
        <p:nvSpPr>
          <p:cNvPr id="17" name="CasellaDiTesto 16">
            <a:extLst>
              <a:ext uri="{FF2B5EF4-FFF2-40B4-BE49-F238E27FC236}">
                <a16:creationId xmlns:a16="http://schemas.microsoft.com/office/drawing/2014/main" id="{844B42A4-F1C8-20D2-53CA-FA235D943CCF}"/>
              </a:ext>
            </a:extLst>
          </p:cNvPr>
          <p:cNvSpPr txBox="1"/>
          <p:nvPr/>
        </p:nvSpPr>
        <p:spPr>
          <a:xfrm>
            <a:off x="838200" y="1690688"/>
            <a:ext cx="1314784" cy="369332"/>
          </a:xfrm>
          <a:prstGeom prst="rect">
            <a:avLst/>
          </a:prstGeom>
          <a:noFill/>
        </p:spPr>
        <p:txBody>
          <a:bodyPr wrap="none" rtlCol="0">
            <a:spAutoFit/>
          </a:bodyPr>
          <a:lstStyle/>
          <a:p>
            <a:r>
              <a:rPr lang="it-IT" dirty="0"/>
              <a:t>(3,224,224)</a:t>
            </a:r>
          </a:p>
        </p:txBody>
      </p:sp>
      <p:sp>
        <p:nvSpPr>
          <p:cNvPr id="18" name="CasellaDiTesto 17">
            <a:extLst>
              <a:ext uri="{FF2B5EF4-FFF2-40B4-BE49-F238E27FC236}">
                <a16:creationId xmlns:a16="http://schemas.microsoft.com/office/drawing/2014/main" id="{05EADFCD-5D33-34D6-D1B4-EAF292E6596D}"/>
              </a:ext>
            </a:extLst>
          </p:cNvPr>
          <p:cNvSpPr txBox="1"/>
          <p:nvPr/>
        </p:nvSpPr>
        <p:spPr>
          <a:xfrm>
            <a:off x="1868947" y="2079024"/>
            <a:ext cx="1438214" cy="369332"/>
          </a:xfrm>
          <a:prstGeom prst="rect">
            <a:avLst/>
          </a:prstGeom>
          <a:noFill/>
        </p:spPr>
        <p:txBody>
          <a:bodyPr wrap="none" rtlCol="0">
            <a:spAutoFit/>
          </a:bodyPr>
          <a:lstStyle/>
          <a:p>
            <a:r>
              <a:rPr lang="it-IT" dirty="0"/>
              <a:t>(16,112,112)</a:t>
            </a:r>
          </a:p>
        </p:txBody>
      </p:sp>
      <p:sp>
        <p:nvSpPr>
          <p:cNvPr id="19" name="CasellaDiTesto 18">
            <a:extLst>
              <a:ext uri="{FF2B5EF4-FFF2-40B4-BE49-F238E27FC236}">
                <a16:creationId xmlns:a16="http://schemas.microsoft.com/office/drawing/2014/main" id="{B17E6E57-9378-C3D2-EEAB-D7916B050F7F}"/>
              </a:ext>
            </a:extLst>
          </p:cNvPr>
          <p:cNvSpPr txBox="1"/>
          <p:nvPr/>
        </p:nvSpPr>
        <p:spPr>
          <a:xfrm>
            <a:off x="3056480" y="2467360"/>
            <a:ext cx="1191352" cy="369332"/>
          </a:xfrm>
          <a:prstGeom prst="rect">
            <a:avLst/>
          </a:prstGeom>
          <a:noFill/>
        </p:spPr>
        <p:txBody>
          <a:bodyPr wrap="none" rtlCol="0">
            <a:spAutoFit/>
          </a:bodyPr>
          <a:lstStyle/>
          <a:p>
            <a:r>
              <a:rPr lang="it-IT" dirty="0"/>
              <a:t>(32,56,56)</a:t>
            </a:r>
          </a:p>
        </p:txBody>
      </p:sp>
      <p:sp>
        <p:nvSpPr>
          <p:cNvPr id="20" name="CasellaDiTesto 19">
            <a:extLst>
              <a:ext uri="{FF2B5EF4-FFF2-40B4-BE49-F238E27FC236}">
                <a16:creationId xmlns:a16="http://schemas.microsoft.com/office/drawing/2014/main" id="{FB85B15A-1657-80C4-6CCF-B8C33DFF7679}"/>
              </a:ext>
            </a:extLst>
          </p:cNvPr>
          <p:cNvSpPr txBox="1"/>
          <p:nvPr/>
        </p:nvSpPr>
        <p:spPr>
          <a:xfrm>
            <a:off x="4140513" y="2855696"/>
            <a:ext cx="1191352" cy="369332"/>
          </a:xfrm>
          <a:prstGeom prst="rect">
            <a:avLst/>
          </a:prstGeom>
          <a:noFill/>
        </p:spPr>
        <p:txBody>
          <a:bodyPr wrap="none" rtlCol="0">
            <a:spAutoFit/>
          </a:bodyPr>
          <a:lstStyle/>
          <a:p>
            <a:r>
              <a:rPr lang="it-IT" dirty="0"/>
              <a:t>(64,28,28)</a:t>
            </a:r>
          </a:p>
        </p:txBody>
      </p:sp>
      <p:sp>
        <p:nvSpPr>
          <p:cNvPr id="21" name="CasellaDiTesto 20">
            <a:extLst>
              <a:ext uri="{FF2B5EF4-FFF2-40B4-BE49-F238E27FC236}">
                <a16:creationId xmlns:a16="http://schemas.microsoft.com/office/drawing/2014/main" id="{53263A92-5999-F3BA-753E-2A733D2D6D53}"/>
              </a:ext>
            </a:extLst>
          </p:cNvPr>
          <p:cNvSpPr txBox="1"/>
          <p:nvPr/>
        </p:nvSpPr>
        <p:spPr>
          <a:xfrm>
            <a:off x="5214169" y="3021358"/>
            <a:ext cx="1314784" cy="369332"/>
          </a:xfrm>
          <a:prstGeom prst="rect">
            <a:avLst/>
          </a:prstGeom>
          <a:noFill/>
        </p:spPr>
        <p:txBody>
          <a:bodyPr wrap="none" rtlCol="0">
            <a:spAutoFit/>
          </a:bodyPr>
          <a:lstStyle/>
          <a:p>
            <a:r>
              <a:rPr lang="it-IT" dirty="0"/>
              <a:t>(128,14,14)</a:t>
            </a:r>
          </a:p>
        </p:txBody>
      </p:sp>
      <p:sp>
        <p:nvSpPr>
          <p:cNvPr id="22" name="CasellaDiTesto 21">
            <a:extLst>
              <a:ext uri="{FF2B5EF4-FFF2-40B4-BE49-F238E27FC236}">
                <a16:creationId xmlns:a16="http://schemas.microsoft.com/office/drawing/2014/main" id="{8EBC1309-CCDB-B895-3E4E-59E96DE9D514}"/>
              </a:ext>
            </a:extLst>
          </p:cNvPr>
          <p:cNvSpPr txBox="1"/>
          <p:nvPr/>
        </p:nvSpPr>
        <p:spPr>
          <a:xfrm>
            <a:off x="6311303" y="2820980"/>
            <a:ext cx="1191352" cy="646331"/>
          </a:xfrm>
          <a:prstGeom prst="rect">
            <a:avLst/>
          </a:prstGeom>
          <a:noFill/>
        </p:spPr>
        <p:txBody>
          <a:bodyPr wrap="none" rtlCol="0">
            <a:spAutoFit/>
          </a:bodyPr>
          <a:lstStyle/>
          <a:p>
            <a:r>
              <a:rPr lang="it-IT" dirty="0"/>
              <a:t>(64,28,28)</a:t>
            </a:r>
          </a:p>
          <a:p>
            <a:endParaRPr lang="it-IT" dirty="0"/>
          </a:p>
        </p:txBody>
      </p:sp>
      <p:sp>
        <p:nvSpPr>
          <p:cNvPr id="23" name="CasellaDiTesto 22">
            <a:extLst>
              <a:ext uri="{FF2B5EF4-FFF2-40B4-BE49-F238E27FC236}">
                <a16:creationId xmlns:a16="http://schemas.microsoft.com/office/drawing/2014/main" id="{2297A1FE-463C-3C48-C1CE-89142CBF4380}"/>
              </a:ext>
            </a:extLst>
          </p:cNvPr>
          <p:cNvSpPr txBox="1"/>
          <p:nvPr/>
        </p:nvSpPr>
        <p:spPr>
          <a:xfrm>
            <a:off x="7441914" y="2496790"/>
            <a:ext cx="1191352" cy="369332"/>
          </a:xfrm>
          <a:prstGeom prst="rect">
            <a:avLst/>
          </a:prstGeom>
          <a:noFill/>
        </p:spPr>
        <p:txBody>
          <a:bodyPr wrap="none" rtlCol="0">
            <a:spAutoFit/>
          </a:bodyPr>
          <a:lstStyle/>
          <a:p>
            <a:r>
              <a:rPr lang="it-IT" dirty="0"/>
              <a:t>(32,56,56)</a:t>
            </a:r>
          </a:p>
        </p:txBody>
      </p:sp>
      <p:sp>
        <p:nvSpPr>
          <p:cNvPr id="24" name="CasellaDiTesto 23">
            <a:extLst>
              <a:ext uri="{FF2B5EF4-FFF2-40B4-BE49-F238E27FC236}">
                <a16:creationId xmlns:a16="http://schemas.microsoft.com/office/drawing/2014/main" id="{A4A2CC22-EF16-EA87-739F-C78E44A71FA6}"/>
              </a:ext>
            </a:extLst>
          </p:cNvPr>
          <p:cNvSpPr txBox="1"/>
          <p:nvPr/>
        </p:nvSpPr>
        <p:spPr>
          <a:xfrm>
            <a:off x="8506520" y="2050107"/>
            <a:ext cx="1438214" cy="369332"/>
          </a:xfrm>
          <a:prstGeom prst="rect">
            <a:avLst/>
          </a:prstGeom>
          <a:noFill/>
        </p:spPr>
        <p:txBody>
          <a:bodyPr wrap="none" rtlCol="0">
            <a:spAutoFit/>
          </a:bodyPr>
          <a:lstStyle/>
          <a:p>
            <a:r>
              <a:rPr lang="it-IT" dirty="0"/>
              <a:t>(16,112,112)</a:t>
            </a:r>
          </a:p>
        </p:txBody>
      </p:sp>
      <p:sp>
        <p:nvSpPr>
          <p:cNvPr id="25" name="CasellaDiTesto 24">
            <a:extLst>
              <a:ext uri="{FF2B5EF4-FFF2-40B4-BE49-F238E27FC236}">
                <a16:creationId xmlns:a16="http://schemas.microsoft.com/office/drawing/2014/main" id="{6E2EE615-3E37-CB62-A82D-3E97905F39BF}"/>
              </a:ext>
            </a:extLst>
          </p:cNvPr>
          <p:cNvSpPr txBox="1"/>
          <p:nvPr/>
        </p:nvSpPr>
        <p:spPr>
          <a:xfrm>
            <a:off x="9752957" y="1690688"/>
            <a:ext cx="1314784" cy="369332"/>
          </a:xfrm>
          <a:prstGeom prst="rect">
            <a:avLst/>
          </a:prstGeom>
          <a:noFill/>
        </p:spPr>
        <p:txBody>
          <a:bodyPr wrap="none" rtlCol="0">
            <a:spAutoFit/>
          </a:bodyPr>
          <a:lstStyle/>
          <a:p>
            <a:r>
              <a:rPr lang="it-IT" dirty="0"/>
              <a:t>(3,224,224)</a:t>
            </a:r>
          </a:p>
        </p:txBody>
      </p:sp>
      <p:sp>
        <p:nvSpPr>
          <p:cNvPr id="26" name="CasellaDiTesto 25">
            <a:extLst>
              <a:ext uri="{FF2B5EF4-FFF2-40B4-BE49-F238E27FC236}">
                <a16:creationId xmlns:a16="http://schemas.microsoft.com/office/drawing/2014/main" id="{71FA5D30-83FC-D1B0-2315-92E4DCB60BC5}"/>
              </a:ext>
            </a:extLst>
          </p:cNvPr>
          <p:cNvSpPr txBox="1"/>
          <p:nvPr/>
        </p:nvSpPr>
        <p:spPr>
          <a:xfrm>
            <a:off x="6214214" y="6005850"/>
            <a:ext cx="5459636" cy="369332"/>
          </a:xfrm>
          <a:prstGeom prst="rect">
            <a:avLst/>
          </a:prstGeom>
          <a:noFill/>
        </p:spPr>
        <p:txBody>
          <a:bodyPr wrap="none" rtlCol="0">
            <a:spAutoFit/>
          </a:bodyPr>
          <a:lstStyle/>
          <a:p>
            <a:r>
              <a:rPr lang="it-IT" dirty="0"/>
              <a:t>(c, h, w) : c = </a:t>
            </a:r>
            <a:r>
              <a:rPr lang="it-IT" dirty="0" err="1"/>
              <a:t>number</a:t>
            </a:r>
            <a:r>
              <a:rPr lang="it-IT" dirty="0"/>
              <a:t> of </a:t>
            </a:r>
            <a:r>
              <a:rPr lang="it-IT" dirty="0" err="1"/>
              <a:t>channels</a:t>
            </a:r>
            <a:r>
              <a:rPr lang="it-IT" dirty="0"/>
              <a:t>, h = high e w = </a:t>
            </a:r>
            <a:r>
              <a:rPr lang="it-IT" dirty="0" err="1"/>
              <a:t>width</a:t>
            </a:r>
            <a:endParaRPr lang="it-IT" dirty="0"/>
          </a:p>
        </p:txBody>
      </p:sp>
      <p:sp>
        <p:nvSpPr>
          <p:cNvPr id="27" name="Freccia a destra 26">
            <a:extLst>
              <a:ext uri="{FF2B5EF4-FFF2-40B4-BE49-F238E27FC236}">
                <a16:creationId xmlns:a16="http://schemas.microsoft.com/office/drawing/2014/main" id="{5D5D83B7-97DB-E4DE-4B2C-AC25662350C7}"/>
              </a:ext>
            </a:extLst>
          </p:cNvPr>
          <p:cNvSpPr/>
          <p:nvPr/>
        </p:nvSpPr>
        <p:spPr>
          <a:xfrm>
            <a:off x="1768022" y="3455572"/>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a destra 27">
            <a:extLst>
              <a:ext uri="{FF2B5EF4-FFF2-40B4-BE49-F238E27FC236}">
                <a16:creationId xmlns:a16="http://schemas.microsoft.com/office/drawing/2014/main" id="{36CB4828-BEDE-29BB-A062-917458ADBCF3}"/>
              </a:ext>
            </a:extLst>
          </p:cNvPr>
          <p:cNvSpPr/>
          <p:nvPr/>
        </p:nvSpPr>
        <p:spPr>
          <a:xfrm>
            <a:off x="2835223" y="3462670"/>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Freccia a destra 28">
            <a:extLst>
              <a:ext uri="{FF2B5EF4-FFF2-40B4-BE49-F238E27FC236}">
                <a16:creationId xmlns:a16="http://schemas.microsoft.com/office/drawing/2014/main" id="{A38EB2E9-596B-E2F3-FEC3-0975C664D4BF}"/>
              </a:ext>
            </a:extLst>
          </p:cNvPr>
          <p:cNvSpPr/>
          <p:nvPr/>
        </p:nvSpPr>
        <p:spPr>
          <a:xfrm>
            <a:off x="3937904" y="3436416"/>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Freccia a destra 29">
            <a:extLst>
              <a:ext uri="{FF2B5EF4-FFF2-40B4-BE49-F238E27FC236}">
                <a16:creationId xmlns:a16="http://schemas.microsoft.com/office/drawing/2014/main" id="{FFE69C97-4354-92F1-C092-F34EE1968705}"/>
              </a:ext>
            </a:extLst>
          </p:cNvPr>
          <p:cNvSpPr/>
          <p:nvPr/>
        </p:nvSpPr>
        <p:spPr>
          <a:xfrm>
            <a:off x="5024606" y="3434859"/>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Freccia a destra 30">
            <a:extLst>
              <a:ext uri="{FF2B5EF4-FFF2-40B4-BE49-F238E27FC236}">
                <a16:creationId xmlns:a16="http://schemas.microsoft.com/office/drawing/2014/main" id="{B0938825-4A1F-EB2E-1F2C-312EA5429DEE}"/>
              </a:ext>
            </a:extLst>
          </p:cNvPr>
          <p:cNvSpPr/>
          <p:nvPr/>
        </p:nvSpPr>
        <p:spPr>
          <a:xfrm>
            <a:off x="6088230" y="3434520"/>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Freccia a destra 31">
            <a:extLst>
              <a:ext uri="{FF2B5EF4-FFF2-40B4-BE49-F238E27FC236}">
                <a16:creationId xmlns:a16="http://schemas.microsoft.com/office/drawing/2014/main" id="{6EC803C1-990E-3DF4-0E8C-EEFD8F3727C7}"/>
              </a:ext>
            </a:extLst>
          </p:cNvPr>
          <p:cNvSpPr/>
          <p:nvPr/>
        </p:nvSpPr>
        <p:spPr>
          <a:xfrm>
            <a:off x="7190911" y="3434520"/>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Freccia a destra 32">
            <a:extLst>
              <a:ext uri="{FF2B5EF4-FFF2-40B4-BE49-F238E27FC236}">
                <a16:creationId xmlns:a16="http://schemas.microsoft.com/office/drawing/2014/main" id="{3488DF1F-494D-5D9A-BDA9-2BE9FB0756DB}"/>
              </a:ext>
            </a:extLst>
          </p:cNvPr>
          <p:cNvSpPr/>
          <p:nvPr/>
        </p:nvSpPr>
        <p:spPr>
          <a:xfrm>
            <a:off x="8377451" y="3433393"/>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Freccia a destra 33">
            <a:extLst>
              <a:ext uri="{FF2B5EF4-FFF2-40B4-BE49-F238E27FC236}">
                <a16:creationId xmlns:a16="http://schemas.microsoft.com/office/drawing/2014/main" id="{F8231C3A-9AD5-98B6-32FA-855F05734218}"/>
              </a:ext>
            </a:extLst>
          </p:cNvPr>
          <p:cNvSpPr/>
          <p:nvPr/>
        </p:nvSpPr>
        <p:spPr>
          <a:xfrm>
            <a:off x="9573274" y="3427195"/>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AB58ADD0-14A5-22C8-87F8-69AEBE3F1FD9}"/>
              </a:ext>
            </a:extLst>
          </p:cNvPr>
          <p:cNvSpPr txBox="1"/>
          <p:nvPr/>
        </p:nvSpPr>
        <p:spPr>
          <a:xfrm>
            <a:off x="2475900" y="1539741"/>
            <a:ext cx="1230273" cy="369332"/>
          </a:xfrm>
          <a:prstGeom prst="rect">
            <a:avLst/>
          </a:prstGeom>
          <a:noFill/>
        </p:spPr>
        <p:txBody>
          <a:bodyPr wrap="none" rtlCol="0">
            <a:spAutoFit/>
          </a:bodyPr>
          <a:lstStyle/>
          <a:p>
            <a:r>
              <a:rPr lang="it-IT" dirty="0"/>
              <a:t>ENCODER</a:t>
            </a:r>
          </a:p>
        </p:txBody>
      </p:sp>
      <p:sp>
        <p:nvSpPr>
          <p:cNvPr id="4" name="CasellaDiTesto 3">
            <a:extLst>
              <a:ext uri="{FF2B5EF4-FFF2-40B4-BE49-F238E27FC236}">
                <a16:creationId xmlns:a16="http://schemas.microsoft.com/office/drawing/2014/main" id="{536348E1-8CD8-018F-27C5-B1E00DC08462}"/>
              </a:ext>
            </a:extLst>
          </p:cNvPr>
          <p:cNvSpPr txBox="1"/>
          <p:nvPr/>
        </p:nvSpPr>
        <p:spPr>
          <a:xfrm>
            <a:off x="7765841" y="1590575"/>
            <a:ext cx="1223220" cy="369332"/>
          </a:xfrm>
          <a:prstGeom prst="rect">
            <a:avLst/>
          </a:prstGeom>
          <a:noFill/>
        </p:spPr>
        <p:txBody>
          <a:bodyPr wrap="none" rtlCol="0">
            <a:spAutoFit/>
          </a:bodyPr>
          <a:lstStyle/>
          <a:p>
            <a:r>
              <a:rPr lang="it-IT" dirty="0"/>
              <a:t>DECODER</a:t>
            </a:r>
          </a:p>
        </p:txBody>
      </p:sp>
    </p:spTree>
    <p:extLst>
      <p:ext uri="{BB962C8B-B14F-4D97-AF65-F5344CB8AC3E}">
        <p14:creationId xmlns:p14="http://schemas.microsoft.com/office/powerpoint/2010/main" val="93998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454A9B-2022-696A-BB47-E891F009651B}"/>
              </a:ext>
            </a:extLst>
          </p:cNvPr>
          <p:cNvSpPr>
            <a:spLocks noGrp="1"/>
          </p:cNvSpPr>
          <p:nvPr>
            <p:ph type="title"/>
          </p:nvPr>
        </p:nvSpPr>
        <p:spPr>
          <a:xfrm>
            <a:off x="838200" y="-139362"/>
            <a:ext cx="10515600" cy="1325563"/>
          </a:xfrm>
        </p:spPr>
        <p:txBody>
          <a:bodyPr/>
          <a:lstStyle/>
          <a:p>
            <a:pPr algn="ctr"/>
            <a:r>
              <a:rPr lang="it-IT" dirty="0" err="1"/>
              <a:t>Threshold</a:t>
            </a:r>
            <a:r>
              <a:rPr lang="it-IT" dirty="0"/>
              <a:t> </a:t>
            </a:r>
            <a:r>
              <a:rPr lang="it-IT" dirty="0" err="1"/>
              <a:t>estimation</a:t>
            </a:r>
            <a:endParaRPr lang="it-IT" dirty="0"/>
          </a:p>
        </p:txBody>
      </p:sp>
      <p:sp>
        <p:nvSpPr>
          <p:cNvPr id="3" name="Segnaposto contenuto 2">
            <a:extLst>
              <a:ext uri="{FF2B5EF4-FFF2-40B4-BE49-F238E27FC236}">
                <a16:creationId xmlns:a16="http://schemas.microsoft.com/office/drawing/2014/main" id="{47AC7CD4-ABB9-8D4E-261F-C87B76359E6B}"/>
              </a:ext>
            </a:extLst>
          </p:cNvPr>
          <p:cNvSpPr>
            <a:spLocks noGrp="1"/>
          </p:cNvSpPr>
          <p:nvPr>
            <p:ph idx="1"/>
          </p:nvPr>
        </p:nvSpPr>
        <p:spPr>
          <a:xfrm>
            <a:off x="838200" y="725975"/>
            <a:ext cx="10515600" cy="4928734"/>
          </a:xfrm>
        </p:spPr>
        <p:txBody>
          <a:bodyPr/>
          <a:lstStyle/>
          <a:p>
            <a:pPr marL="0" indent="0">
              <a:buNone/>
            </a:pPr>
            <a:r>
              <a:rPr lang="en-US" dirty="0"/>
              <a:t>Threshold estimated using the original image and its reconstruction: MSE (mean square error), where we square the difference between the original and the reconstruction and add this value to the list. I do this for each image in the </a:t>
            </a:r>
            <a:r>
              <a:rPr lang="en-US" dirty="0" err="1"/>
              <a:t>val_dataset</a:t>
            </a:r>
            <a:r>
              <a:rPr lang="en-US" dirty="0"/>
              <a:t>.</a:t>
            </a:r>
            <a:br>
              <a:rPr lang="en-US" dirty="0"/>
            </a:br>
            <a:r>
              <a:rPr lang="en-US" dirty="0"/>
              <a:t>I obtain the threshold as follows:</a:t>
            </a:r>
          </a:p>
          <a:p>
            <a:pPr marL="0" indent="0">
              <a:buNone/>
            </a:pPr>
            <a:r>
              <a:rPr lang="en-US" dirty="0" err="1"/>
              <a:t>Best_threshold</a:t>
            </a:r>
            <a:r>
              <a:rPr lang="en-US" dirty="0"/>
              <a:t> = </a:t>
            </a:r>
            <a:r>
              <a:rPr lang="en-US" dirty="0" err="1"/>
              <a:t>np.mean</a:t>
            </a:r>
            <a:r>
              <a:rPr lang="en-US" dirty="0"/>
              <a:t>(list) + K*</a:t>
            </a:r>
            <a:r>
              <a:rPr lang="en-US" dirty="0" err="1"/>
              <a:t>np.std</a:t>
            </a:r>
            <a:r>
              <a:rPr lang="en-US" dirty="0"/>
              <a:t>(list)</a:t>
            </a:r>
            <a:endParaRPr lang="it-IT" dirty="0"/>
          </a:p>
        </p:txBody>
      </p:sp>
      <p:pic>
        <p:nvPicPr>
          <p:cNvPr id="5" name="Immagine 4" descr="Immagine che contiene schermata, testo, diagramma, Diagramma&#10;&#10;Descrizione generata automaticamente">
            <a:extLst>
              <a:ext uri="{FF2B5EF4-FFF2-40B4-BE49-F238E27FC236}">
                <a16:creationId xmlns:a16="http://schemas.microsoft.com/office/drawing/2014/main" id="{DB72A795-31AF-02F2-F478-244100B30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67658"/>
            <a:ext cx="4411968" cy="3182968"/>
          </a:xfrm>
          <a:prstGeom prst="rect">
            <a:avLst/>
          </a:prstGeom>
        </p:spPr>
      </p:pic>
      <p:pic>
        <p:nvPicPr>
          <p:cNvPr id="7" name="Immagine 6" descr="Immagine che contiene schermata, testo, diagramma, Diagramma&#10;&#10;Descrizione generata automaticamente">
            <a:extLst>
              <a:ext uri="{FF2B5EF4-FFF2-40B4-BE49-F238E27FC236}">
                <a16:creationId xmlns:a16="http://schemas.microsoft.com/office/drawing/2014/main" id="{7AC277DA-BA5C-D518-1D88-39280F17A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803" y="3685089"/>
            <a:ext cx="4411968" cy="3182969"/>
          </a:xfrm>
          <a:prstGeom prst="rect">
            <a:avLst/>
          </a:prstGeom>
        </p:spPr>
      </p:pic>
      <p:sp>
        <p:nvSpPr>
          <p:cNvPr id="8" name="CasellaDiTesto 7">
            <a:extLst>
              <a:ext uri="{FF2B5EF4-FFF2-40B4-BE49-F238E27FC236}">
                <a16:creationId xmlns:a16="http://schemas.microsoft.com/office/drawing/2014/main" id="{A7CBA8D3-3B1C-DC40-895B-44CB259F293C}"/>
              </a:ext>
            </a:extLst>
          </p:cNvPr>
          <p:cNvSpPr txBox="1"/>
          <p:nvPr/>
        </p:nvSpPr>
        <p:spPr>
          <a:xfrm>
            <a:off x="1218844" y="3348055"/>
            <a:ext cx="4156394" cy="369332"/>
          </a:xfrm>
          <a:prstGeom prst="rect">
            <a:avLst/>
          </a:prstGeom>
          <a:noFill/>
        </p:spPr>
        <p:txBody>
          <a:bodyPr wrap="none" rtlCol="0">
            <a:spAutoFit/>
          </a:bodyPr>
          <a:lstStyle/>
          <a:p>
            <a:r>
              <a:rPr lang="it-IT" b="1" dirty="0" err="1"/>
              <a:t>Threshold</a:t>
            </a:r>
            <a:r>
              <a:rPr lang="it-IT" b="1" dirty="0"/>
              <a:t> </a:t>
            </a:r>
            <a:r>
              <a:rPr lang="it-IT" b="1" dirty="0" err="1"/>
              <a:t>estimated</a:t>
            </a:r>
            <a:r>
              <a:rPr lang="it-IT" b="1" dirty="0"/>
              <a:t> in 3_layer_model</a:t>
            </a:r>
          </a:p>
        </p:txBody>
      </p:sp>
      <p:sp>
        <p:nvSpPr>
          <p:cNvPr id="9" name="CasellaDiTesto 8">
            <a:extLst>
              <a:ext uri="{FF2B5EF4-FFF2-40B4-BE49-F238E27FC236}">
                <a16:creationId xmlns:a16="http://schemas.microsoft.com/office/drawing/2014/main" id="{71A45768-64BD-D8FE-0A10-52A44963F1C1}"/>
              </a:ext>
            </a:extLst>
          </p:cNvPr>
          <p:cNvSpPr txBox="1"/>
          <p:nvPr/>
        </p:nvSpPr>
        <p:spPr>
          <a:xfrm>
            <a:off x="6850447" y="3335679"/>
            <a:ext cx="4156394" cy="369332"/>
          </a:xfrm>
          <a:prstGeom prst="rect">
            <a:avLst/>
          </a:prstGeom>
          <a:noFill/>
        </p:spPr>
        <p:txBody>
          <a:bodyPr wrap="none" rtlCol="0">
            <a:spAutoFit/>
          </a:bodyPr>
          <a:lstStyle/>
          <a:p>
            <a:r>
              <a:rPr lang="it-IT" b="1" dirty="0" err="1"/>
              <a:t>Threshold</a:t>
            </a:r>
            <a:r>
              <a:rPr lang="it-IT" b="1" dirty="0"/>
              <a:t> </a:t>
            </a:r>
            <a:r>
              <a:rPr lang="it-IT" b="1" dirty="0" err="1"/>
              <a:t>estimated</a:t>
            </a:r>
            <a:r>
              <a:rPr lang="it-IT" b="1" dirty="0"/>
              <a:t> in 4_layer_model</a:t>
            </a:r>
          </a:p>
        </p:txBody>
      </p:sp>
    </p:spTree>
    <p:extLst>
      <p:ext uri="{BB962C8B-B14F-4D97-AF65-F5344CB8AC3E}">
        <p14:creationId xmlns:p14="http://schemas.microsoft.com/office/powerpoint/2010/main" val="1592973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ACEC52-4F3A-BFE6-C4D2-D7428A21A52D}"/>
              </a:ext>
            </a:extLst>
          </p:cNvPr>
          <p:cNvSpPr>
            <a:spLocks noGrp="1"/>
          </p:cNvSpPr>
          <p:nvPr>
            <p:ph type="title"/>
          </p:nvPr>
        </p:nvSpPr>
        <p:spPr>
          <a:xfrm>
            <a:off x="8493760" y="162548"/>
            <a:ext cx="3208946" cy="1325563"/>
          </a:xfrm>
        </p:spPr>
        <p:txBody>
          <a:bodyPr/>
          <a:lstStyle/>
          <a:p>
            <a:pPr algn="ctr"/>
            <a:r>
              <a:rPr lang="it-IT" dirty="0"/>
              <a:t>1</a:t>
            </a:r>
            <a:r>
              <a:rPr lang="it-IT" baseline="30000" dirty="0"/>
              <a:t>st</a:t>
            </a:r>
            <a:r>
              <a:rPr lang="it-IT" dirty="0"/>
              <a:t> Model</a:t>
            </a:r>
          </a:p>
        </p:txBody>
      </p:sp>
      <p:sp>
        <p:nvSpPr>
          <p:cNvPr id="3" name="Rettangolo 2">
            <a:extLst>
              <a:ext uri="{FF2B5EF4-FFF2-40B4-BE49-F238E27FC236}">
                <a16:creationId xmlns:a16="http://schemas.microsoft.com/office/drawing/2014/main" id="{5404FD51-0B34-E84A-13E9-F81F6AA9AA35}"/>
              </a:ext>
            </a:extLst>
          </p:cNvPr>
          <p:cNvSpPr/>
          <p:nvPr/>
        </p:nvSpPr>
        <p:spPr>
          <a:xfrm>
            <a:off x="561910" y="1859280"/>
            <a:ext cx="2750250" cy="73922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4" name="Rettangolo 3">
            <a:extLst>
              <a:ext uri="{FF2B5EF4-FFF2-40B4-BE49-F238E27FC236}">
                <a16:creationId xmlns:a16="http://schemas.microsoft.com/office/drawing/2014/main" id="{444F6658-888C-890B-7344-1C1AB5E0E50B}"/>
              </a:ext>
            </a:extLst>
          </p:cNvPr>
          <p:cNvSpPr/>
          <p:nvPr/>
        </p:nvSpPr>
        <p:spPr>
          <a:xfrm>
            <a:off x="561910" y="2668862"/>
            <a:ext cx="2750250" cy="64956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5" name="Rettangolo 4">
            <a:extLst>
              <a:ext uri="{FF2B5EF4-FFF2-40B4-BE49-F238E27FC236}">
                <a16:creationId xmlns:a16="http://schemas.microsoft.com/office/drawing/2014/main" id="{E1F442C5-5E26-ECE0-A725-F05C5D1971BC}"/>
              </a:ext>
            </a:extLst>
          </p:cNvPr>
          <p:cNvSpPr/>
          <p:nvPr/>
        </p:nvSpPr>
        <p:spPr>
          <a:xfrm>
            <a:off x="561910" y="3388790"/>
            <a:ext cx="2750250" cy="64956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7" name="Rettangolo 6">
            <a:extLst>
              <a:ext uri="{FF2B5EF4-FFF2-40B4-BE49-F238E27FC236}">
                <a16:creationId xmlns:a16="http://schemas.microsoft.com/office/drawing/2014/main" id="{A2A17410-D964-59E8-8EBD-DCF5323C99EE}"/>
              </a:ext>
            </a:extLst>
          </p:cNvPr>
          <p:cNvSpPr/>
          <p:nvPr/>
        </p:nvSpPr>
        <p:spPr>
          <a:xfrm>
            <a:off x="561910" y="411501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9" name="Rettangolo 8">
            <a:extLst>
              <a:ext uri="{FF2B5EF4-FFF2-40B4-BE49-F238E27FC236}">
                <a16:creationId xmlns:a16="http://schemas.microsoft.com/office/drawing/2014/main" id="{2AE03696-8746-C0CD-B826-BF0A84A59D87}"/>
              </a:ext>
            </a:extLst>
          </p:cNvPr>
          <p:cNvSpPr/>
          <p:nvPr/>
        </p:nvSpPr>
        <p:spPr>
          <a:xfrm>
            <a:off x="561910" y="479208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10" name="Rettangolo 9">
            <a:extLst>
              <a:ext uri="{FF2B5EF4-FFF2-40B4-BE49-F238E27FC236}">
                <a16:creationId xmlns:a16="http://schemas.microsoft.com/office/drawing/2014/main" id="{EBB8B5A5-3CE6-0085-B7AB-87C6597363A3}"/>
              </a:ext>
            </a:extLst>
          </p:cNvPr>
          <p:cNvSpPr/>
          <p:nvPr/>
        </p:nvSpPr>
        <p:spPr>
          <a:xfrm>
            <a:off x="561910" y="546915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TransposedConv-Sigmoid</a:t>
            </a:r>
            <a:endParaRPr lang="it-IT" dirty="0">
              <a:solidFill>
                <a:schemeClr val="tx1"/>
              </a:solidFill>
            </a:endParaRPr>
          </a:p>
          <a:p>
            <a:pPr algn="ctr"/>
            <a:r>
              <a:rPr lang="it-IT" dirty="0">
                <a:solidFill>
                  <a:schemeClr val="tx1"/>
                </a:solidFill>
              </a:rPr>
              <a:t>k = 3 S = 2 P=1 OP = 1</a:t>
            </a:r>
          </a:p>
        </p:txBody>
      </p:sp>
      <p:pic>
        <p:nvPicPr>
          <p:cNvPr id="11" name="Immagine 10" descr="Immagine che contiene testo, schermata, Carattere, numero&#10;&#10;Descrizione generata automaticamente">
            <a:extLst>
              <a:ext uri="{FF2B5EF4-FFF2-40B4-BE49-F238E27FC236}">
                <a16:creationId xmlns:a16="http://schemas.microsoft.com/office/drawing/2014/main" id="{53E04355-EF54-B954-9430-ACA5A62A21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938" y="1488111"/>
            <a:ext cx="3887725" cy="2368732"/>
          </a:xfrm>
          <a:prstGeom prst="rect">
            <a:avLst/>
          </a:prstGeom>
          <a:noFill/>
          <a:ln>
            <a:noFill/>
          </a:ln>
        </p:spPr>
      </p:pic>
      <p:pic>
        <p:nvPicPr>
          <p:cNvPr id="12" name="Immagine 11" descr="Immagine che contiene diagramma, Diagramma, linea, testo&#10;&#10;Descrizione generata automaticamente">
            <a:extLst>
              <a:ext uri="{FF2B5EF4-FFF2-40B4-BE49-F238E27FC236}">
                <a16:creationId xmlns:a16="http://schemas.microsoft.com/office/drawing/2014/main" id="{91961E1C-A0D2-53CB-D492-FDA86E323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938" y="4174675"/>
            <a:ext cx="3929768" cy="2454408"/>
          </a:xfrm>
          <a:prstGeom prst="rect">
            <a:avLst/>
          </a:prstGeom>
        </p:spPr>
      </p:pic>
      <p:sp>
        <p:nvSpPr>
          <p:cNvPr id="13" name="CasellaDiTesto 12">
            <a:extLst>
              <a:ext uri="{FF2B5EF4-FFF2-40B4-BE49-F238E27FC236}">
                <a16:creationId xmlns:a16="http://schemas.microsoft.com/office/drawing/2014/main" id="{B8841C83-AA2C-4BD3-B8DF-C3D0E8934A6E}"/>
              </a:ext>
            </a:extLst>
          </p:cNvPr>
          <p:cNvSpPr txBox="1"/>
          <p:nvPr/>
        </p:nvSpPr>
        <p:spPr>
          <a:xfrm>
            <a:off x="3515360" y="1950720"/>
            <a:ext cx="2651760" cy="369332"/>
          </a:xfrm>
          <a:prstGeom prst="rect">
            <a:avLst/>
          </a:prstGeom>
          <a:noFill/>
        </p:spPr>
        <p:txBody>
          <a:bodyPr wrap="square" rtlCol="0">
            <a:spAutoFit/>
          </a:bodyPr>
          <a:lstStyle/>
          <a:p>
            <a:r>
              <a:rPr lang="it-IT" dirty="0"/>
              <a:t>3x224x224 → 16x112x112</a:t>
            </a:r>
          </a:p>
        </p:txBody>
      </p:sp>
      <p:sp>
        <p:nvSpPr>
          <p:cNvPr id="15" name="CasellaDiTesto 14">
            <a:extLst>
              <a:ext uri="{FF2B5EF4-FFF2-40B4-BE49-F238E27FC236}">
                <a16:creationId xmlns:a16="http://schemas.microsoft.com/office/drawing/2014/main" id="{B537651E-7823-2B52-8440-52A07125A1D9}"/>
              </a:ext>
            </a:extLst>
          </p:cNvPr>
          <p:cNvSpPr txBox="1"/>
          <p:nvPr/>
        </p:nvSpPr>
        <p:spPr>
          <a:xfrm>
            <a:off x="3515360" y="2808980"/>
            <a:ext cx="2651760" cy="369332"/>
          </a:xfrm>
          <a:prstGeom prst="rect">
            <a:avLst/>
          </a:prstGeom>
          <a:noFill/>
        </p:spPr>
        <p:txBody>
          <a:bodyPr wrap="square" rtlCol="0">
            <a:spAutoFit/>
          </a:bodyPr>
          <a:lstStyle/>
          <a:p>
            <a:r>
              <a:rPr lang="it-IT" dirty="0"/>
              <a:t>16x112x112 → 32x56x55</a:t>
            </a:r>
          </a:p>
        </p:txBody>
      </p:sp>
      <p:sp>
        <p:nvSpPr>
          <p:cNvPr id="16" name="CasellaDiTesto 15">
            <a:extLst>
              <a:ext uri="{FF2B5EF4-FFF2-40B4-BE49-F238E27FC236}">
                <a16:creationId xmlns:a16="http://schemas.microsoft.com/office/drawing/2014/main" id="{2E8B23D6-3B55-E8E3-0E4A-64D792F94098}"/>
              </a:ext>
            </a:extLst>
          </p:cNvPr>
          <p:cNvSpPr txBox="1"/>
          <p:nvPr/>
        </p:nvSpPr>
        <p:spPr>
          <a:xfrm>
            <a:off x="3515360" y="3528908"/>
            <a:ext cx="2651759" cy="369332"/>
          </a:xfrm>
          <a:prstGeom prst="rect">
            <a:avLst/>
          </a:prstGeom>
          <a:noFill/>
        </p:spPr>
        <p:txBody>
          <a:bodyPr wrap="square" rtlCol="0">
            <a:spAutoFit/>
          </a:bodyPr>
          <a:lstStyle/>
          <a:p>
            <a:r>
              <a:rPr lang="it-IT" dirty="0"/>
              <a:t>     32x56x56 → 64x28x28</a:t>
            </a:r>
          </a:p>
        </p:txBody>
      </p:sp>
      <p:sp>
        <p:nvSpPr>
          <p:cNvPr id="17" name="CasellaDiTesto 16">
            <a:extLst>
              <a:ext uri="{FF2B5EF4-FFF2-40B4-BE49-F238E27FC236}">
                <a16:creationId xmlns:a16="http://schemas.microsoft.com/office/drawing/2014/main" id="{618D2E90-9F78-C2AD-45AE-6FF541F42E8C}"/>
              </a:ext>
            </a:extLst>
          </p:cNvPr>
          <p:cNvSpPr txBox="1"/>
          <p:nvPr/>
        </p:nvSpPr>
        <p:spPr>
          <a:xfrm>
            <a:off x="3444240" y="4230557"/>
            <a:ext cx="2651759" cy="369332"/>
          </a:xfrm>
          <a:prstGeom prst="rect">
            <a:avLst/>
          </a:prstGeom>
          <a:noFill/>
        </p:spPr>
        <p:txBody>
          <a:bodyPr wrap="square" rtlCol="0">
            <a:spAutoFit/>
          </a:bodyPr>
          <a:lstStyle/>
          <a:p>
            <a:r>
              <a:rPr lang="it-IT" dirty="0"/>
              <a:t>     64x28x23 → 32x56x56</a:t>
            </a:r>
          </a:p>
        </p:txBody>
      </p:sp>
      <p:sp>
        <p:nvSpPr>
          <p:cNvPr id="18" name="CasellaDiTesto 17">
            <a:extLst>
              <a:ext uri="{FF2B5EF4-FFF2-40B4-BE49-F238E27FC236}">
                <a16:creationId xmlns:a16="http://schemas.microsoft.com/office/drawing/2014/main" id="{E5C4D6F2-9B6C-DC7A-9B97-C8F9A8A12558}"/>
              </a:ext>
            </a:extLst>
          </p:cNvPr>
          <p:cNvSpPr txBox="1"/>
          <p:nvPr/>
        </p:nvSpPr>
        <p:spPr>
          <a:xfrm>
            <a:off x="3515360" y="4857560"/>
            <a:ext cx="2580639" cy="369332"/>
          </a:xfrm>
          <a:prstGeom prst="rect">
            <a:avLst/>
          </a:prstGeom>
          <a:noFill/>
        </p:spPr>
        <p:txBody>
          <a:bodyPr wrap="square" rtlCol="0">
            <a:spAutoFit/>
          </a:bodyPr>
          <a:lstStyle/>
          <a:p>
            <a:r>
              <a:rPr lang="it-IT" dirty="0"/>
              <a:t> 32x56x56 → 16x112x112</a:t>
            </a:r>
          </a:p>
        </p:txBody>
      </p:sp>
      <p:sp>
        <p:nvSpPr>
          <p:cNvPr id="19" name="CasellaDiTesto 18">
            <a:extLst>
              <a:ext uri="{FF2B5EF4-FFF2-40B4-BE49-F238E27FC236}">
                <a16:creationId xmlns:a16="http://schemas.microsoft.com/office/drawing/2014/main" id="{C03E914A-9546-AF73-F120-8C52FD09C2A3}"/>
              </a:ext>
            </a:extLst>
          </p:cNvPr>
          <p:cNvSpPr txBox="1"/>
          <p:nvPr/>
        </p:nvSpPr>
        <p:spPr>
          <a:xfrm>
            <a:off x="3515360" y="5569705"/>
            <a:ext cx="2651759" cy="369332"/>
          </a:xfrm>
          <a:prstGeom prst="rect">
            <a:avLst/>
          </a:prstGeom>
          <a:noFill/>
        </p:spPr>
        <p:txBody>
          <a:bodyPr wrap="square" rtlCol="0">
            <a:spAutoFit/>
          </a:bodyPr>
          <a:lstStyle/>
          <a:p>
            <a:r>
              <a:rPr lang="it-IT" dirty="0"/>
              <a:t>16x112x112 → 3x224x224</a:t>
            </a:r>
          </a:p>
        </p:txBody>
      </p:sp>
    </p:spTree>
    <p:extLst>
      <p:ext uri="{BB962C8B-B14F-4D97-AF65-F5344CB8AC3E}">
        <p14:creationId xmlns:p14="http://schemas.microsoft.com/office/powerpoint/2010/main" val="21206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169ACC-5B71-C5D3-2389-463BBE68F528}"/>
              </a:ext>
            </a:extLst>
          </p:cNvPr>
          <p:cNvSpPr>
            <a:spLocks noGrp="1"/>
          </p:cNvSpPr>
          <p:nvPr>
            <p:ph type="title"/>
          </p:nvPr>
        </p:nvSpPr>
        <p:spPr>
          <a:xfrm>
            <a:off x="7762240" y="365125"/>
            <a:ext cx="3591560" cy="1325563"/>
          </a:xfrm>
        </p:spPr>
        <p:txBody>
          <a:bodyPr/>
          <a:lstStyle/>
          <a:p>
            <a:pPr algn="ctr"/>
            <a:r>
              <a:rPr lang="it-IT" dirty="0"/>
              <a:t>2</a:t>
            </a:r>
            <a:r>
              <a:rPr lang="it-IT" baseline="30000" dirty="0"/>
              <a:t>nd </a:t>
            </a:r>
            <a:r>
              <a:rPr lang="it-IT" dirty="0"/>
              <a:t>Model</a:t>
            </a:r>
          </a:p>
        </p:txBody>
      </p:sp>
      <p:sp>
        <p:nvSpPr>
          <p:cNvPr id="3" name="Rettangolo 2">
            <a:extLst>
              <a:ext uri="{FF2B5EF4-FFF2-40B4-BE49-F238E27FC236}">
                <a16:creationId xmlns:a16="http://schemas.microsoft.com/office/drawing/2014/main" id="{54EA2376-3261-E4F8-E2DB-384E729022E4}"/>
              </a:ext>
            </a:extLst>
          </p:cNvPr>
          <p:cNvSpPr/>
          <p:nvPr/>
        </p:nvSpPr>
        <p:spPr>
          <a:xfrm>
            <a:off x="572070" y="1508144"/>
            <a:ext cx="2750250" cy="44257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4" name="Rettangolo 3">
            <a:extLst>
              <a:ext uri="{FF2B5EF4-FFF2-40B4-BE49-F238E27FC236}">
                <a16:creationId xmlns:a16="http://schemas.microsoft.com/office/drawing/2014/main" id="{DE5E4A0B-1A48-F15A-3AF6-0893BDD2A97C}"/>
              </a:ext>
            </a:extLst>
          </p:cNvPr>
          <p:cNvSpPr/>
          <p:nvPr/>
        </p:nvSpPr>
        <p:spPr>
          <a:xfrm>
            <a:off x="566990" y="2364387"/>
            <a:ext cx="2750250" cy="53848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5" name="Rettangolo 4">
            <a:extLst>
              <a:ext uri="{FF2B5EF4-FFF2-40B4-BE49-F238E27FC236}">
                <a16:creationId xmlns:a16="http://schemas.microsoft.com/office/drawing/2014/main" id="{F94D63AB-50F1-4D63-CE98-15F0FEFFFFCC}"/>
              </a:ext>
            </a:extLst>
          </p:cNvPr>
          <p:cNvSpPr/>
          <p:nvPr/>
        </p:nvSpPr>
        <p:spPr>
          <a:xfrm>
            <a:off x="566990" y="3299159"/>
            <a:ext cx="2750250" cy="53476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6" name="Rettangolo 5">
            <a:extLst>
              <a:ext uri="{FF2B5EF4-FFF2-40B4-BE49-F238E27FC236}">
                <a16:creationId xmlns:a16="http://schemas.microsoft.com/office/drawing/2014/main" id="{F9B7B1C3-39B9-8354-BB50-5DADA00F7562}"/>
              </a:ext>
            </a:extLst>
          </p:cNvPr>
          <p:cNvSpPr/>
          <p:nvPr/>
        </p:nvSpPr>
        <p:spPr>
          <a:xfrm>
            <a:off x="566990" y="4224331"/>
            <a:ext cx="2750250" cy="4848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7" name="Rettangolo 6">
            <a:extLst>
              <a:ext uri="{FF2B5EF4-FFF2-40B4-BE49-F238E27FC236}">
                <a16:creationId xmlns:a16="http://schemas.microsoft.com/office/drawing/2014/main" id="{FA80587F-D143-01FC-9CD6-416B7A3D0742}"/>
              </a:ext>
            </a:extLst>
          </p:cNvPr>
          <p:cNvSpPr/>
          <p:nvPr/>
        </p:nvSpPr>
        <p:spPr>
          <a:xfrm>
            <a:off x="566990" y="5056248"/>
            <a:ext cx="2750250" cy="43480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8" name="Rettangolo 7">
            <a:extLst>
              <a:ext uri="{FF2B5EF4-FFF2-40B4-BE49-F238E27FC236}">
                <a16:creationId xmlns:a16="http://schemas.microsoft.com/office/drawing/2014/main" id="{FE2DC6AE-8B8F-51A0-21A3-1E7B1F713BD8}"/>
              </a:ext>
            </a:extLst>
          </p:cNvPr>
          <p:cNvSpPr/>
          <p:nvPr/>
        </p:nvSpPr>
        <p:spPr>
          <a:xfrm>
            <a:off x="566990" y="5909501"/>
            <a:ext cx="2750250" cy="46987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TransposedConv-Sigmoid</a:t>
            </a:r>
            <a:endParaRPr lang="it-IT" dirty="0">
              <a:solidFill>
                <a:schemeClr val="tx1"/>
              </a:solidFill>
            </a:endParaRPr>
          </a:p>
          <a:p>
            <a:pPr algn="ctr"/>
            <a:r>
              <a:rPr lang="it-IT" dirty="0">
                <a:solidFill>
                  <a:schemeClr val="tx1"/>
                </a:solidFill>
              </a:rPr>
              <a:t>k = 3 S = 2 P=1 OP = 1</a:t>
            </a:r>
          </a:p>
        </p:txBody>
      </p:sp>
      <p:sp>
        <p:nvSpPr>
          <p:cNvPr id="9" name="CasellaDiTesto 8">
            <a:extLst>
              <a:ext uri="{FF2B5EF4-FFF2-40B4-BE49-F238E27FC236}">
                <a16:creationId xmlns:a16="http://schemas.microsoft.com/office/drawing/2014/main" id="{966444D2-9303-69C9-29EC-05F8642AB89C}"/>
              </a:ext>
            </a:extLst>
          </p:cNvPr>
          <p:cNvSpPr txBox="1"/>
          <p:nvPr/>
        </p:nvSpPr>
        <p:spPr>
          <a:xfrm>
            <a:off x="3484879" y="1508144"/>
            <a:ext cx="2651760" cy="369332"/>
          </a:xfrm>
          <a:prstGeom prst="rect">
            <a:avLst/>
          </a:prstGeom>
          <a:noFill/>
        </p:spPr>
        <p:txBody>
          <a:bodyPr wrap="square" rtlCol="0">
            <a:spAutoFit/>
          </a:bodyPr>
          <a:lstStyle/>
          <a:p>
            <a:r>
              <a:rPr lang="it-IT" dirty="0"/>
              <a:t>3x224x224 → 16x112x112</a:t>
            </a:r>
          </a:p>
        </p:txBody>
      </p:sp>
      <p:sp>
        <p:nvSpPr>
          <p:cNvPr id="10" name="CasellaDiTesto 9">
            <a:extLst>
              <a:ext uri="{FF2B5EF4-FFF2-40B4-BE49-F238E27FC236}">
                <a16:creationId xmlns:a16="http://schemas.microsoft.com/office/drawing/2014/main" id="{12C35640-FB1E-5BA5-923E-44AD37D3A02D}"/>
              </a:ext>
            </a:extLst>
          </p:cNvPr>
          <p:cNvSpPr txBox="1"/>
          <p:nvPr/>
        </p:nvSpPr>
        <p:spPr>
          <a:xfrm>
            <a:off x="3484879" y="2371706"/>
            <a:ext cx="2651760" cy="369332"/>
          </a:xfrm>
          <a:prstGeom prst="rect">
            <a:avLst/>
          </a:prstGeom>
          <a:noFill/>
        </p:spPr>
        <p:txBody>
          <a:bodyPr wrap="square" rtlCol="0">
            <a:spAutoFit/>
          </a:bodyPr>
          <a:lstStyle/>
          <a:p>
            <a:r>
              <a:rPr lang="it-IT" dirty="0"/>
              <a:t>16x112x112 → 32x56x55</a:t>
            </a:r>
          </a:p>
        </p:txBody>
      </p:sp>
      <p:sp>
        <p:nvSpPr>
          <p:cNvPr id="11" name="CasellaDiTesto 10">
            <a:extLst>
              <a:ext uri="{FF2B5EF4-FFF2-40B4-BE49-F238E27FC236}">
                <a16:creationId xmlns:a16="http://schemas.microsoft.com/office/drawing/2014/main" id="{6EEB0615-164C-85A0-1B1D-155C81DC9F7C}"/>
              </a:ext>
            </a:extLst>
          </p:cNvPr>
          <p:cNvSpPr txBox="1"/>
          <p:nvPr/>
        </p:nvSpPr>
        <p:spPr>
          <a:xfrm>
            <a:off x="3520440" y="3338052"/>
            <a:ext cx="2651759" cy="369332"/>
          </a:xfrm>
          <a:prstGeom prst="rect">
            <a:avLst/>
          </a:prstGeom>
          <a:noFill/>
        </p:spPr>
        <p:txBody>
          <a:bodyPr wrap="square" rtlCol="0">
            <a:spAutoFit/>
          </a:bodyPr>
          <a:lstStyle/>
          <a:p>
            <a:r>
              <a:rPr lang="it-IT" dirty="0"/>
              <a:t>     32x56x56 → 64x28x28</a:t>
            </a:r>
          </a:p>
        </p:txBody>
      </p:sp>
      <p:sp>
        <p:nvSpPr>
          <p:cNvPr id="12" name="CasellaDiTesto 11">
            <a:extLst>
              <a:ext uri="{FF2B5EF4-FFF2-40B4-BE49-F238E27FC236}">
                <a16:creationId xmlns:a16="http://schemas.microsoft.com/office/drawing/2014/main" id="{0746A62A-3E89-63E8-AF55-C6FD5F53A9EA}"/>
              </a:ext>
            </a:extLst>
          </p:cNvPr>
          <p:cNvSpPr txBox="1"/>
          <p:nvPr/>
        </p:nvSpPr>
        <p:spPr>
          <a:xfrm>
            <a:off x="3484879" y="4282100"/>
            <a:ext cx="2651759" cy="369332"/>
          </a:xfrm>
          <a:prstGeom prst="rect">
            <a:avLst/>
          </a:prstGeom>
          <a:noFill/>
        </p:spPr>
        <p:txBody>
          <a:bodyPr wrap="square" rtlCol="0">
            <a:spAutoFit/>
          </a:bodyPr>
          <a:lstStyle/>
          <a:p>
            <a:r>
              <a:rPr lang="it-IT" dirty="0"/>
              <a:t>     64x28x23 → 32x56x56</a:t>
            </a:r>
          </a:p>
        </p:txBody>
      </p:sp>
      <p:sp>
        <p:nvSpPr>
          <p:cNvPr id="13" name="CasellaDiTesto 12">
            <a:extLst>
              <a:ext uri="{FF2B5EF4-FFF2-40B4-BE49-F238E27FC236}">
                <a16:creationId xmlns:a16="http://schemas.microsoft.com/office/drawing/2014/main" id="{CC1F0D6D-DF9A-0EEB-95FA-F12BE9F0E9E3}"/>
              </a:ext>
            </a:extLst>
          </p:cNvPr>
          <p:cNvSpPr txBox="1"/>
          <p:nvPr/>
        </p:nvSpPr>
        <p:spPr>
          <a:xfrm>
            <a:off x="3591560" y="5066255"/>
            <a:ext cx="2580639" cy="369332"/>
          </a:xfrm>
          <a:prstGeom prst="rect">
            <a:avLst/>
          </a:prstGeom>
          <a:noFill/>
        </p:spPr>
        <p:txBody>
          <a:bodyPr wrap="square" rtlCol="0">
            <a:spAutoFit/>
          </a:bodyPr>
          <a:lstStyle/>
          <a:p>
            <a:r>
              <a:rPr lang="it-IT" dirty="0"/>
              <a:t> 32x56x56 → 16x112x112</a:t>
            </a:r>
          </a:p>
        </p:txBody>
      </p:sp>
      <p:sp>
        <p:nvSpPr>
          <p:cNvPr id="14" name="CasellaDiTesto 13">
            <a:extLst>
              <a:ext uri="{FF2B5EF4-FFF2-40B4-BE49-F238E27FC236}">
                <a16:creationId xmlns:a16="http://schemas.microsoft.com/office/drawing/2014/main" id="{D48421B0-7F80-B3B4-0663-340B2AEBF7C9}"/>
              </a:ext>
            </a:extLst>
          </p:cNvPr>
          <p:cNvSpPr txBox="1"/>
          <p:nvPr/>
        </p:nvSpPr>
        <p:spPr>
          <a:xfrm>
            <a:off x="3555999" y="5957941"/>
            <a:ext cx="2651759" cy="369332"/>
          </a:xfrm>
          <a:prstGeom prst="rect">
            <a:avLst/>
          </a:prstGeom>
          <a:noFill/>
        </p:spPr>
        <p:txBody>
          <a:bodyPr wrap="square" rtlCol="0">
            <a:spAutoFit/>
          </a:bodyPr>
          <a:lstStyle/>
          <a:p>
            <a:r>
              <a:rPr lang="it-IT" dirty="0"/>
              <a:t>16x112x112 → 3x224x224</a:t>
            </a:r>
          </a:p>
        </p:txBody>
      </p:sp>
      <p:sp>
        <p:nvSpPr>
          <p:cNvPr id="16" name="Rettangolo 15">
            <a:extLst>
              <a:ext uri="{FF2B5EF4-FFF2-40B4-BE49-F238E27FC236}">
                <a16:creationId xmlns:a16="http://schemas.microsoft.com/office/drawing/2014/main" id="{177CBCC3-5468-8DD6-06A6-420F95E74C4B}"/>
              </a:ext>
            </a:extLst>
          </p:cNvPr>
          <p:cNvSpPr/>
          <p:nvPr/>
        </p:nvSpPr>
        <p:spPr>
          <a:xfrm>
            <a:off x="717835" y="2020669"/>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7" name="Rettangolo 16">
            <a:extLst>
              <a:ext uri="{FF2B5EF4-FFF2-40B4-BE49-F238E27FC236}">
                <a16:creationId xmlns:a16="http://schemas.microsoft.com/office/drawing/2014/main" id="{26E9EE17-0FC4-A27C-FA7B-619F401A9497}"/>
              </a:ext>
            </a:extLst>
          </p:cNvPr>
          <p:cNvSpPr/>
          <p:nvPr/>
        </p:nvSpPr>
        <p:spPr>
          <a:xfrm>
            <a:off x="717835" y="2990573"/>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8" name="Rettangolo 17">
            <a:extLst>
              <a:ext uri="{FF2B5EF4-FFF2-40B4-BE49-F238E27FC236}">
                <a16:creationId xmlns:a16="http://schemas.microsoft.com/office/drawing/2014/main" id="{9593F4AF-BF72-B8F0-154C-C82D7C920469}"/>
              </a:ext>
            </a:extLst>
          </p:cNvPr>
          <p:cNvSpPr/>
          <p:nvPr/>
        </p:nvSpPr>
        <p:spPr>
          <a:xfrm>
            <a:off x="717835" y="3898669"/>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9" name="Rettangolo 18">
            <a:extLst>
              <a:ext uri="{FF2B5EF4-FFF2-40B4-BE49-F238E27FC236}">
                <a16:creationId xmlns:a16="http://schemas.microsoft.com/office/drawing/2014/main" id="{B72C7BC8-D289-654E-EFFC-7F5C71719412}"/>
              </a:ext>
            </a:extLst>
          </p:cNvPr>
          <p:cNvSpPr/>
          <p:nvPr/>
        </p:nvSpPr>
        <p:spPr>
          <a:xfrm>
            <a:off x="717835" y="4760805"/>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21" name="Rettangolo 20">
            <a:extLst>
              <a:ext uri="{FF2B5EF4-FFF2-40B4-BE49-F238E27FC236}">
                <a16:creationId xmlns:a16="http://schemas.microsoft.com/office/drawing/2014/main" id="{E2C2529B-8E41-66FB-DE58-FA9C8BD9448D}"/>
              </a:ext>
            </a:extLst>
          </p:cNvPr>
          <p:cNvSpPr/>
          <p:nvPr/>
        </p:nvSpPr>
        <p:spPr>
          <a:xfrm>
            <a:off x="717835" y="5559280"/>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pic>
        <p:nvPicPr>
          <p:cNvPr id="22" name="Immagine 21" descr="Immagine che contiene testo, schermata, Carattere, numero&#10;&#10;Descrizione generata automaticamente">
            <a:extLst>
              <a:ext uri="{FF2B5EF4-FFF2-40B4-BE49-F238E27FC236}">
                <a16:creationId xmlns:a16="http://schemas.microsoft.com/office/drawing/2014/main" id="{DBEDC88B-272D-73C7-E847-0F5268CFF3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27850" y="1422863"/>
            <a:ext cx="4159957" cy="2534599"/>
          </a:xfrm>
          <a:prstGeom prst="rect">
            <a:avLst/>
          </a:prstGeom>
          <a:noFill/>
          <a:ln>
            <a:noFill/>
          </a:ln>
        </p:spPr>
      </p:pic>
      <p:pic>
        <p:nvPicPr>
          <p:cNvPr id="23" name="Immagine 22" descr="Immagine che contiene diagramma, Diagramma, linea, testo&#10;&#10;Descrizione generata automaticamente">
            <a:extLst>
              <a:ext uri="{FF2B5EF4-FFF2-40B4-BE49-F238E27FC236}">
                <a16:creationId xmlns:a16="http://schemas.microsoft.com/office/drawing/2014/main" id="{1571FB23-B06D-22D3-AD57-07CDF5378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851" y="4136049"/>
            <a:ext cx="4159956" cy="2598176"/>
          </a:xfrm>
          <a:prstGeom prst="rect">
            <a:avLst/>
          </a:prstGeom>
        </p:spPr>
      </p:pic>
    </p:spTree>
    <p:extLst>
      <p:ext uri="{BB962C8B-B14F-4D97-AF65-F5344CB8AC3E}">
        <p14:creationId xmlns:p14="http://schemas.microsoft.com/office/powerpoint/2010/main" val="608295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2BCADB-9A82-7BDE-A405-2AE4E5DE4AB7}"/>
              </a:ext>
            </a:extLst>
          </p:cNvPr>
          <p:cNvSpPr>
            <a:spLocks noGrp="1"/>
          </p:cNvSpPr>
          <p:nvPr>
            <p:ph type="title"/>
          </p:nvPr>
        </p:nvSpPr>
        <p:spPr>
          <a:xfrm>
            <a:off x="8473440" y="82704"/>
            <a:ext cx="2880360" cy="735692"/>
          </a:xfrm>
        </p:spPr>
        <p:txBody>
          <a:bodyPr/>
          <a:lstStyle/>
          <a:p>
            <a:pPr algn="ctr"/>
            <a:r>
              <a:rPr lang="it-IT" dirty="0"/>
              <a:t>3</a:t>
            </a:r>
            <a:r>
              <a:rPr lang="it-IT" baseline="30000" dirty="0"/>
              <a:t>rd </a:t>
            </a:r>
            <a:r>
              <a:rPr lang="it-IT" dirty="0"/>
              <a:t>Model</a:t>
            </a:r>
          </a:p>
        </p:txBody>
      </p:sp>
      <p:sp>
        <p:nvSpPr>
          <p:cNvPr id="3" name="Rettangolo 2">
            <a:extLst>
              <a:ext uri="{FF2B5EF4-FFF2-40B4-BE49-F238E27FC236}">
                <a16:creationId xmlns:a16="http://schemas.microsoft.com/office/drawing/2014/main" id="{9C64D0D6-DF52-2DDF-1A18-F4C61408501D}"/>
              </a:ext>
            </a:extLst>
          </p:cNvPr>
          <p:cNvSpPr/>
          <p:nvPr/>
        </p:nvSpPr>
        <p:spPr>
          <a:xfrm>
            <a:off x="479807" y="70349"/>
            <a:ext cx="2750250" cy="44257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4" name="Rettangolo 3">
            <a:extLst>
              <a:ext uri="{FF2B5EF4-FFF2-40B4-BE49-F238E27FC236}">
                <a16:creationId xmlns:a16="http://schemas.microsoft.com/office/drawing/2014/main" id="{5EF1447D-6DB9-CEB0-2B8B-2B6764040227}"/>
              </a:ext>
            </a:extLst>
          </p:cNvPr>
          <p:cNvSpPr/>
          <p:nvPr/>
        </p:nvSpPr>
        <p:spPr>
          <a:xfrm>
            <a:off x="474727" y="926592"/>
            <a:ext cx="2750250" cy="53848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5" name="Rettangolo 4">
            <a:extLst>
              <a:ext uri="{FF2B5EF4-FFF2-40B4-BE49-F238E27FC236}">
                <a16:creationId xmlns:a16="http://schemas.microsoft.com/office/drawing/2014/main" id="{AA36F50D-DA8B-4875-6002-9668CAC4DC79}"/>
              </a:ext>
            </a:extLst>
          </p:cNvPr>
          <p:cNvSpPr/>
          <p:nvPr/>
        </p:nvSpPr>
        <p:spPr>
          <a:xfrm>
            <a:off x="474727" y="1861364"/>
            <a:ext cx="2750250" cy="53476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6" name="Rettangolo 5">
            <a:extLst>
              <a:ext uri="{FF2B5EF4-FFF2-40B4-BE49-F238E27FC236}">
                <a16:creationId xmlns:a16="http://schemas.microsoft.com/office/drawing/2014/main" id="{08A9D246-BF2D-ED28-CD5E-4CEBAC34C5CB}"/>
              </a:ext>
            </a:extLst>
          </p:cNvPr>
          <p:cNvSpPr/>
          <p:nvPr/>
        </p:nvSpPr>
        <p:spPr>
          <a:xfrm>
            <a:off x="471615" y="4592679"/>
            <a:ext cx="2750250" cy="4848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7" name="Rettangolo 6">
            <a:extLst>
              <a:ext uri="{FF2B5EF4-FFF2-40B4-BE49-F238E27FC236}">
                <a16:creationId xmlns:a16="http://schemas.microsoft.com/office/drawing/2014/main" id="{8B7B7667-EDF9-F315-3EB9-3EA1E74B382C}"/>
              </a:ext>
            </a:extLst>
          </p:cNvPr>
          <p:cNvSpPr/>
          <p:nvPr/>
        </p:nvSpPr>
        <p:spPr>
          <a:xfrm>
            <a:off x="463423" y="5467547"/>
            <a:ext cx="2750250" cy="43480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8" name="Rettangolo 7">
            <a:extLst>
              <a:ext uri="{FF2B5EF4-FFF2-40B4-BE49-F238E27FC236}">
                <a16:creationId xmlns:a16="http://schemas.microsoft.com/office/drawing/2014/main" id="{765CA8F1-B6BB-D526-291F-E3B70820D508}"/>
              </a:ext>
            </a:extLst>
          </p:cNvPr>
          <p:cNvSpPr/>
          <p:nvPr/>
        </p:nvSpPr>
        <p:spPr>
          <a:xfrm>
            <a:off x="463423" y="6320800"/>
            <a:ext cx="2750250" cy="46987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TransposedConv-Sigmoid</a:t>
            </a:r>
            <a:endParaRPr lang="it-IT" dirty="0">
              <a:solidFill>
                <a:schemeClr val="tx1"/>
              </a:solidFill>
            </a:endParaRPr>
          </a:p>
          <a:p>
            <a:pPr algn="ctr"/>
            <a:r>
              <a:rPr lang="it-IT" dirty="0">
                <a:solidFill>
                  <a:schemeClr val="tx1"/>
                </a:solidFill>
              </a:rPr>
              <a:t>k = 3 S = 2 P=1 OP = 1</a:t>
            </a:r>
          </a:p>
        </p:txBody>
      </p:sp>
      <p:sp>
        <p:nvSpPr>
          <p:cNvPr id="9" name="CasellaDiTesto 8">
            <a:extLst>
              <a:ext uri="{FF2B5EF4-FFF2-40B4-BE49-F238E27FC236}">
                <a16:creationId xmlns:a16="http://schemas.microsoft.com/office/drawing/2014/main" id="{DFA63AC1-5A6D-D1B7-5EC0-8C11FDD4A941}"/>
              </a:ext>
            </a:extLst>
          </p:cNvPr>
          <p:cNvSpPr txBox="1"/>
          <p:nvPr/>
        </p:nvSpPr>
        <p:spPr>
          <a:xfrm>
            <a:off x="3384424" y="201005"/>
            <a:ext cx="2651760" cy="369332"/>
          </a:xfrm>
          <a:prstGeom prst="rect">
            <a:avLst/>
          </a:prstGeom>
          <a:noFill/>
        </p:spPr>
        <p:txBody>
          <a:bodyPr wrap="square" rtlCol="0">
            <a:spAutoFit/>
          </a:bodyPr>
          <a:lstStyle/>
          <a:p>
            <a:r>
              <a:rPr lang="it-IT" dirty="0"/>
              <a:t>3x224x224 → 16x112x112</a:t>
            </a:r>
          </a:p>
        </p:txBody>
      </p:sp>
      <p:sp>
        <p:nvSpPr>
          <p:cNvPr id="10" name="CasellaDiTesto 9">
            <a:extLst>
              <a:ext uri="{FF2B5EF4-FFF2-40B4-BE49-F238E27FC236}">
                <a16:creationId xmlns:a16="http://schemas.microsoft.com/office/drawing/2014/main" id="{A15410D3-30DA-E0B9-45B0-6A2846918CF9}"/>
              </a:ext>
            </a:extLst>
          </p:cNvPr>
          <p:cNvSpPr txBox="1"/>
          <p:nvPr/>
        </p:nvSpPr>
        <p:spPr>
          <a:xfrm>
            <a:off x="3384424" y="1064567"/>
            <a:ext cx="2651760" cy="369332"/>
          </a:xfrm>
          <a:prstGeom prst="rect">
            <a:avLst/>
          </a:prstGeom>
          <a:noFill/>
        </p:spPr>
        <p:txBody>
          <a:bodyPr wrap="square" rtlCol="0">
            <a:spAutoFit/>
          </a:bodyPr>
          <a:lstStyle/>
          <a:p>
            <a:r>
              <a:rPr lang="it-IT" dirty="0"/>
              <a:t>16x112x112 → 32x56x55</a:t>
            </a:r>
          </a:p>
        </p:txBody>
      </p:sp>
      <p:sp>
        <p:nvSpPr>
          <p:cNvPr id="11" name="CasellaDiTesto 10">
            <a:extLst>
              <a:ext uri="{FF2B5EF4-FFF2-40B4-BE49-F238E27FC236}">
                <a16:creationId xmlns:a16="http://schemas.microsoft.com/office/drawing/2014/main" id="{5F40CA3D-8B0E-CB33-23FB-6204DA7A1AAE}"/>
              </a:ext>
            </a:extLst>
          </p:cNvPr>
          <p:cNvSpPr txBox="1"/>
          <p:nvPr/>
        </p:nvSpPr>
        <p:spPr>
          <a:xfrm>
            <a:off x="3419985" y="2030913"/>
            <a:ext cx="2651759" cy="369332"/>
          </a:xfrm>
          <a:prstGeom prst="rect">
            <a:avLst/>
          </a:prstGeom>
          <a:noFill/>
        </p:spPr>
        <p:txBody>
          <a:bodyPr wrap="square" rtlCol="0">
            <a:spAutoFit/>
          </a:bodyPr>
          <a:lstStyle/>
          <a:p>
            <a:r>
              <a:rPr lang="it-IT" dirty="0"/>
              <a:t>     32x56x56 → 64x28x28</a:t>
            </a:r>
          </a:p>
        </p:txBody>
      </p:sp>
      <p:sp>
        <p:nvSpPr>
          <p:cNvPr id="12" name="CasellaDiTesto 11">
            <a:extLst>
              <a:ext uri="{FF2B5EF4-FFF2-40B4-BE49-F238E27FC236}">
                <a16:creationId xmlns:a16="http://schemas.microsoft.com/office/drawing/2014/main" id="{6E8DC707-CF66-CED7-98C8-C2C24BE622B3}"/>
              </a:ext>
            </a:extLst>
          </p:cNvPr>
          <p:cNvSpPr txBox="1"/>
          <p:nvPr/>
        </p:nvSpPr>
        <p:spPr>
          <a:xfrm>
            <a:off x="3381312" y="4693399"/>
            <a:ext cx="2651759" cy="369332"/>
          </a:xfrm>
          <a:prstGeom prst="rect">
            <a:avLst/>
          </a:prstGeom>
          <a:noFill/>
        </p:spPr>
        <p:txBody>
          <a:bodyPr wrap="square" rtlCol="0">
            <a:spAutoFit/>
          </a:bodyPr>
          <a:lstStyle/>
          <a:p>
            <a:r>
              <a:rPr lang="it-IT" dirty="0"/>
              <a:t>     64x28x28 → 32x56x56</a:t>
            </a:r>
          </a:p>
        </p:txBody>
      </p:sp>
      <p:sp>
        <p:nvSpPr>
          <p:cNvPr id="13" name="CasellaDiTesto 12">
            <a:extLst>
              <a:ext uri="{FF2B5EF4-FFF2-40B4-BE49-F238E27FC236}">
                <a16:creationId xmlns:a16="http://schemas.microsoft.com/office/drawing/2014/main" id="{151DA6D4-EE1C-DFF4-8FFC-DD572C3185DB}"/>
              </a:ext>
            </a:extLst>
          </p:cNvPr>
          <p:cNvSpPr txBox="1"/>
          <p:nvPr/>
        </p:nvSpPr>
        <p:spPr>
          <a:xfrm>
            <a:off x="3487993" y="5477554"/>
            <a:ext cx="2580639" cy="369332"/>
          </a:xfrm>
          <a:prstGeom prst="rect">
            <a:avLst/>
          </a:prstGeom>
          <a:noFill/>
        </p:spPr>
        <p:txBody>
          <a:bodyPr wrap="square" rtlCol="0">
            <a:spAutoFit/>
          </a:bodyPr>
          <a:lstStyle/>
          <a:p>
            <a:r>
              <a:rPr lang="it-IT" dirty="0"/>
              <a:t> 32x56x56 → 16x112x112</a:t>
            </a:r>
          </a:p>
        </p:txBody>
      </p:sp>
      <p:sp>
        <p:nvSpPr>
          <p:cNvPr id="14" name="CasellaDiTesto 13">
            <a:extLst>
              <a:ext uri="{FF2B5EF4-FFF2-40B4-BE49-F238E27FC236}">
                <a16:creationId xmlns:a16="http://schemas.microsoft.com/office/drawing/2014/main" id="{097DEB22-6F60-977E-D4AE-E7288F52CD78}"/>
              </a:ext>
            </a:extLst>
          </p:cNvPr>
          <p:cNvSpPr txBox="1"/>
          <p:nvPr/>
        </p:nvSpPr>
        <p:spPr>
          <a:xfrm>
            <a:off x="3452432" y="6369240"/>
            <a:ext cx="2651759" cy="369332"/>
          </a:xfrm>
          <a:prstGeom prst="rect">
            <a:avLst/>
          </a:prstGeom>
          <a:noFill/>
        </p:spPr>
        <p:txBody>
          <a:bodyPr wrap="square" rtlCol="0">
            <a:spAutoFit/>
          </a:bodyPr>
          <a:lstStyle/>
          <a:p>
            <a:r>
              <a:rPr lang="it-IT" dirty="0"/>
              <a:t>16x112x112 → 3x224x224</a:t>
            </a:r>
          </a:p>
        </p:txBody>
      </p:sp>
      <p:sp>
        <p:nvSpPr>
          <p:cNvPr id="15" name="Rettangolo 14">
            <a:extLst>
              <a:ext uri="{FF2B5EF4-FFF2-40B4-BE49-F238E27FC236}">
                <a16:creationId xmlns:a16="http://schemas.microsoft.com/office/drawing/2014/main" id="{4E82CBDB-2F74-F7F8-2A96-424A0EC394C6}"/>
              </a:ext>
            </a:extLst>
          </p:cNvPr>
          <p:cNvSpPr/>
          <p:nvPr/>
        </p:nvSpPr>
        <p:spPr>
          <a:xfrm>
            <a:off x="625572" y="582874"/>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6" name="Rettangolo 15">
            <a:extLst>
              <a:ext uri="{FF2B5EF4-FFF2-40B4-BE49-F238E27FC236}">
                <a16:creationId xmlns:a16="http://schemas.microsoft.com/office/drawing/2014/main" id="{4D94B6EB-C8E3-A74C-1A64-A1A7512DC08E}"/>
              </a:ext>
            </a:extLst>
          </p:cNvPr>
          <p:cNvSpPr/>
          <p:nvPr/>
        </p:nvSpPr>
        <p:spPr>
          <a:xfrm>
            <a:off x="625572" y="1552778"/>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7" name="Rettangolo 16">
            <a:extLst>
              <a:ext uri="{FF2B5EF4-FFF2-40B4-BE49-F238E27FC236}">
                <a16:creationId xmlns:a16="http://schemas.microsoft.com/office/drawing/2014/main" id="{0852F825-D9D6-0EB2-DF43-B18C6237AD87}"/>
              </a:ext>
            </a:extLst>
          </p:cNvPr>
          <p:cNvSpPr/>
          <p:nvPr/>
        </p:nvSpPr>
        <p:spPr>
          <a:xfrm>
            <a:off x="625572" y="2460874"/>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8" name="Rettangolo 17">
            <a:extLst>
              <a:ext uri="{FF2B5EF4-FFF2-40B4-BE49-F238E27FC236}">
                <a16:creationId xmlns:a16="http://schemas.microsoft.com/office/drawing/2014/main" id="{71508E41-B026-27C1-CBB2-97C992AB8E8C}"/>
              </a:ext>
            </a:extLst>
          </p:cNvPr>
          <p:cNvSpPr/>
          <p:nvPr/>
        </p:nvSpPr>
        <p:spPr>
          <a:xfrm>
            <a:off x="614268" y="5172104"/>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9" name="Rettangolo 18">
            <a:extLst>
              <a:ext uri="{FF2B5EF4-FFF2-40B4-BE49-F238E27FC236}">
                <a16:creationId xmlns:a16="http://schemas.microsoft.com/office/drawing/2014/main" id="{992F50ED-34D1-13B9-8EE4-E86971AC6536}"/>
              </a:ext>
            </a:extLst>
          </p:cNvPr>
          <p:cNvSpPr/>
          <p:nvPr/>
        </p:nvSpPr>
        <p:spPr>
          <a:xfrm>
            <a:off x="614268" y="5970579"/>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20" name="Rettangolo 19">
            <a:extLst>
              <a:ext uri="{FF2B5EF4-FFF2-40B4-BE49-F238E27FC236}">
                <a16:creationId xmlns:a16="http://schemas.microsoft.com/office/drawing/2014/main" id="{AF8A6E51-AD79-33E3-2697-930EBDB4FEDA}"/>
              </a:ext>
            </a:extLst>
          </p:cNvPr>
          <p:cNvSpPr/>
          <p:nvPr/>
        </p:nvSpPr>
        <p:spPr>
          <a:xfrm>
            <a:off x="474727" y="2769460"/>
            <a:ext cx="2750250" cy="53476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21" name="Rettangolo 20">
            <a:extLst>
              <a:ext uri="{FF2B5EF4-FFF2-40B4-BE49-F238E27FC236}">
                <a16:creationId xmlns:a16="http://schemas.microsoft.com/office/drawing/2014/main" id="{5917BC8B-A581-005B-3F7A-79469870C340}"/>
              </a:ext>
            </a:extLst>
          </p:cNvPr>
          <p:cNvSpPr/>
          <p:nvPr/>
        </p:nvSpPr>
        <p:spPr>
          <a:xfrm>
            <a:off x="625572" y="3368970"/>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23" name="CasellaDiTesto 22">
            <a:extLst>
              <a:ext uri="{FF2B5EF4-FFF2-40B4-BE49-F238E27FC236}">
                <a16:creationId xmlns:a16="http://schemas.microsoft.com/office/drawing/2014/main" id="{33E740A3-4961-39D5-718E-2BAE25CA9534}"/>
              </a:ext>
            </a:extLst>
          </p:cNvPr>
          <p:cNvSpPr txBox="1"/>
          <p:nvPr/>
        </p:nvSpPr>
        <p:spPr>
          <a:xfrm>
            <a:off x="3638424" y="3024723"/>
            <a:ext cx="2448560" cy="369332"/>
          </a:xfrm>
          <a:prstGeom prst="rect">
            <a:avLst/>
          </a:prstGeom>
          <a:noFill/>
        </p:spPr>
        <p:txBody>
          <a:bodyPr wrap="square" rtlCol="0">
            <a:spAutoFit/>
          </a:bodyPr>
          <a:lstStyle/>
          <a:p>
            <a:r>
              <a:rPr lang="it-IT" dirty="0"/>
              <a:t>64x28x28→ 128x14x14 </a:t>
            </a:r>
          </a:p>
        </p:txBody>
      </p:sp>
      <p:sp>
        <p:nvSpPr>
          <p:cNvPr id="24" name="Rettangolo 23">
            <a:extLst>
              <a:ext uri="{FF2B5EF4-FFF2-40B4-BE49-F238E27FC236}">
                <a16:creationId xmlns:a16="http://schemas.microsoft.com/office/drawing/2014/main" id="{2F7DF226-301E-E545-347E-8F46CEA742C9}"/>
              </a:ext>
            </a:extLst>
          </p:cNvPr>
          <p:cNvSpPr/>
          <p:nvPr/>
        </p:nvSpPr>
        <p:spPr>
          <a:xfrm>
            <a:off x="471615" y="3668566"/>
            <a:ext cx="2750250" cy="4848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25" name="CasellaDiTesto 24">
            <a:extLst>
              <a:ext uri="{FF2B5EF4-FFF2-40B4-BE49-F238E27FC236}">
                <a16:creationId xmlns:a16="http://schemas.microsoft.com/office/drawing/2014/main" id="{972FF95E-8AFF-1D5B-22A5-15C558BC263C}"/>
              </a:ext>
            </a:extLst>
          </p:cNvPr>
          <p:cNvSpPr txBox="1"/>
          <p:nvPr/>
        </p:nvSpPr>
        <p:spPr>
          <a:xfrm>
            <a:off x="3373120" y="3899942"/>
            <a:ext cx="2651759" cy="369332"/>
          </a:xfrm>
          <a:prstGeom prst="rect">
            <a:avLst/>
          </a:prstGeom>
          <a:noFill/>
        </p:spPr>
        <p:txBody>
          <a:bodyPr wrap="square" rtlCol="0">
            <a:spAutoFit/>
          </a:bodyPr>
          <a:lstStyle/>
          <a:p>
            <a:r>
              <a:rPr lang="it-IT" dirty="0"/>
              <a:t>     128x14x14 → 64x28x28</a:t>
            </a:r>
          </a:p>
        </p:txBody>
      </p:sp>
      <p:sp>
        <p:nvSpPr>
          <p:cNvPr id="26" name="Rettangolo 25">
            <a:extLst>
              <a:ext uri="{FF2B5EF4-FFF2-40B4-BE49-F238E27FC236}">
                <a16:creationId xmlns:a16="http://schemas.microsoft.com/office/drawing/2014/main" id="{1D2F7F63-4B07-1E78-C256-E9A123B9F4A5}"/>
              </a:ext>
            </a:extLst>
          </p:cNvPr>
          <p:cNvSpPr/>
          <p:nvPr/>
        </p:nvSpPr>
        <p:spPr>
          <a:xfrm>
            <a:off x="614268" y="4276947"/>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pic>
        <p:nvPicPr>
          <p:cNvPr id="27" name="Immagine 26" descr="Immagine che contiene testo, schermata, Carattere, numero&#10;&#10;Descrizione generata automaticamente">
            <a:extLst>
              <a:ext uri="{FF2B5EF4-FFF2-40B4-BE49-F238E27FC236}">
                <a16:creationId xmlns:a16="http://schemas.microsoft.com/office/drawing/2014/main" id="{FFC9A8A6-D1B9-40CA-2206-DE023A81A3B4}"/>
              </a:ext>
            </a:extLst>
          </p:cNvPr>
          <p:cNvPicPr>
            <a:picLocks noChangeAspect="1"/>
          </p:cNvPicPr>
          <p:nvPr/>
        </p:nvPicPr>
        <p:blipFill>
          <a:blip r:embed="rId2"/>
          <a:stretch>
            <a:fillRect/>
          </a:stretch>
        </p:blipFill>
        <p:spPr>
          <a:xfrm>
            <a:off x="7274353" y="1024935"/>
            <a:ext cx="4442920" cy="2744219"/>
          </a:xfrm>
          <a:prstGeom prst="rect">
            <a:avLst/>
          </a:prstGeom>
        </p:spPr>
      </p:pic>
      <p:pic>
        <p:nvPicPr>
          <p:cNvPr id="28" name="Immagine 27" descr="Immagine che contiene testo, diagramma, Diagramma, linea&#10;&#10;Descrizione generata automaticamente">
            <a:extLst>
              <a:ext uri="{FF2B5EF4-FFF2-40B4-BE49-F238E27FC236}">
                <a16:creationId xmlns:a16="http://schemas.microsoft.com/office/drawing/2014/main" id="{E085C6DB-84BA-0399-D36A-9DDBC6EEAC22}"/>
              </a:ext>
            </a:extLst>
          </p:cNvPr>
          <p:cNvPicPr>
            <a:picLocks noChangeAspect="1"/>
          </p:cNvPicPr>
          <p:nvPr/>
        </p:nvPicPr>
        <p:blipFill>
          <a:blip r:embed="rId3"/>
          <a:stretch>
            <a:fillRect/>
          </a:stretch>
        </p:blipFill>
        <p:spPr>
          <a:xfrm>
            <a:off x="7274353" y="4004938"/>
            <a:ext cx="4446032" cy="2733634"/>
          </a:xfrm>
          <a:prstGeom prst="rect">
            <a:avLst/>
          </a:prstGeom>
        </p:spPr>
      </p:pic>
    </p:spTree>
    <p:extLst>
      <p:ext uri="{BB962C8B-B14F-4D97-AF65-F5344CB8AC3E}">
        <p14:creationId xmlns:p14="http://schemas.microsoft.com/office/powerpoint/2010/main" val="1470481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67F9A5-5B70-63A1-97FB-40B1A811AD05}"/>
              </a:ext>
            </a:extLst>
          </p:cNvPr>
          <p:cNvSpPr>
            <a:spLocks noGrp="1"/>
          </p:cNvSpPr>
          <p:nvPr>
            <p:ph type="title"/>
          </p:nvPr>
        </p:nvSpPr>
        <p:spPr/>
        <p:txBody>
          <a:bodyPr/>
          <a:lstStyle/>
          <a:p>
            <a:pPr algn="ctr"/>
            <a:r>
              <a:rPr lang="it-IT" dirty="0"/>
              <a:t>Testing </a:t>
            </a:r>
            <a:r>
              <a:rPr lang="it-IT" dirty="0" err="1"/>
              <a:t>results</a:t>
            </a:r>
            <a:r>
              <a:rPr lang="it-IT" dirty="0"/>
              <a:t> 1</a:t>
            </a:r>
            <a:r>
              <a:rPr lang="it-IT" baseline="30000" dirty="0"/>
              <a:t>st </a:t>
            </a:r>
            <a:r>
              <a:rPr lang="it-IT" dirty="0"/>
              <a:t>Method</a:t>
            </a:r>
          </a:p>
        </p:txBody>
      </p:sp>
      <p:pic>
        <p:nvPicPr>
          <p:cNvPr id="4" name="Immagine 3" descr="Immagine che contiene testo, schermata, diagramma, Diagramma&#10;&#10;Descrizione generata automaticamente">
            <a:extLst>
              <a:ext uri="{FF2B5EF4-FFF2-40B4-BE49-F238E27FC236}">
                <a16:creationId xmlns:a16="http://schemas.microsoft.com/office/drawing/2014/main" id="{B42F7C23-8ADE-767E-765D-91D2593986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563328"/>
            <a:ext cx="3246119" cy="4662512"/>
          </a:xfrm>
          <a:prstGeom prst="rect">
            <a:avLst/>
          </a:prstGeom>
          <a:noFill/>
          <a:ln>
            <a:noFill/>
          </a:ln>
        </p:spPr>
      </p:pic>
      <p:pic>
        <p:nvPicPr>
          <p:cNvPr id="10" name="Immagine 9" descr="Immagine che contiene testo, schermata, diagramma, Diagramma&#10;&#10;Descrizione generata automaticamente">
            <a:extLst>
              <a:ext uri="{FF2B5EF4-FFF2-40B4-BE49-F238E27FC236}">
                <a16:creationId xmlns:a16="http://schemas.microsoft.com/office/drawing/2014/main" id="{2937A63A-B873-00D4-F2BE-0FA859C1BB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90560" y="1563330"/>
            <a:ext cx="3063240" cy="4662511"/>
          </a:xfrm>
          <a:prstGeom prst="rect">
            <a:avLst/>
          </a:prstGeom>
          <a:noFill/>
          <a:ln>
            <a:noFill/>
          </a:ln>
        </p:spPr>
      </p:pic>
      <p:pic>
        <p:nvPicPr>
          <p:cNvPr id="11" name="Immagine 10" descr="Immagine che contiene testo, schermata, diagramma, linea&#10;&#10;Descrizione generata automaticamente">
            <a:extLst>
              <a:ext uri="{FF2B5EF4-FFF2-40B4-BE49-F238E27FC236}">
                <a16:creationId xmlns:a16="http://schemas.microsoft.com/office/drawing/2014/main" id="{F500DECA-D735-6902-3339-DD2C98615D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9440" y="1563330"/>
            <a:ext cx="3068320" cy="4662510"/>
          </a:xfrm>
          <a:prstGeom prst="rect">
            <a:avLst/>
          </a:prstGeom>
          <a:noFill/>
          <a:ln>
            <a:noFill/>
          </a:ln>
        </p:spPr>
      </p:pic>
    </p:spTree>
    <p:extLst>
      <p:ext uri="{BB962C8B-B14F-4D97-AF65-F5344CB8AC3E}">
        <p14:creationId xmlns:p14="http://schemas.microsoft.com/office/powerpoint/2010/main" val="3986721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B6745D-EC5B-C25A-3402-0BE4F2F072A1}"/>
              </a:ext>
            </a:extLst>
          </p:cNvPr>
          <p:cNvSpPr>
            <a:spLocks noGrp="1"/>
          </p:cNvSpPr>
          <p:nvPr>
            <p:ph type="title"/>
          </p:nvPr>
        </p:nvSpPr>
        <p:spPr/>
        <p:txBody>
          <a:bodyPr/>
          <a:lstStyle/>
          <a:p>
            <a:pPr algn="ctr"/>
            <a:r>
              <a:rPr lang="it-IT" dirty="0"/>
              <a:t>Second Method: auto-encoder with feature </a:t>
            </a:r>
            <a:r>
              <a:rPr lang="it-IT" dirty="0" err="1"/>
              <a:t>extraction</a:t>
            </a:r>
            <a:r>
              <a:rPr lang="it-IT" dirty="0"/>
              <a:t> </a:t>
            </a:r>
            <a:r>
              <a:rPr lang="it-IT" dirty="0" err="1"/>
              <a:t>using</a:t>
            </a:r>
            <a:r>
              <a:rPr lang="it-IT" dirty="0"/>
              <a:t> </a:t>
            </a:r>
            <a:r>
              <a:rPr lang="it-IT" dirty="0" err="1"/>
              <a:t>resnet</a:t>
            </a:r>
            <a:endParaRPr lang="it-IT" dirty="0"/>
          </a:p>
        </p:txBody>
      </p:sp>
      <p:sp>
        <p:nvSpPr>
          <p:cNvPr id="3" name="Segnaposto contenuto 2">
            <a:extLst>
              <a:ext uri="{FF2B5EF4-FFF2-40B4-BE49-F238E27FC236}">
                <a16:creationId xmlns:a16="http://schemas.microsoft.com/office/drawing/2014/main" id="{0841F1D5-330E-7AAB-D701-E626A3EBB966}"/>
              </a:ext>
            </a:extLst>
          </p:cNvPr>
          <p:cNvSpPr>
            <a:spLocks noGrp="1"/>
          </p:cNvSpPr>
          <p:nvPr>
            <p:ph idx="1"/>
          </p:nvPr>
        </p:nvSpPr>
        <p:spPr>
          <a:xfrm>
            <a:off x="838200" y="1690688"/>
            <a:ext cx="10515600" cy="4802187"/>
          </a:xfrm>
        </p:spPr>
        <p:txBody>
          <a:bodyPr>
            <a:normAutofit/>
          </a:bodyPr>
          <a:lstStyle/>
          <a:p>
            <a:pPr marL="0" indent="0">
              <a:buNone/>
            </a:pPr>
            <a:r>
              <a:rPr lang="en-US" dirty="0"/>
              <a:t>ResNet50: It is a convolutional neural network with 50 layers of depth.</a:t>
            </a:r>
          </a:p>
          <a:p>
            <a:pPr marL="0" indent="0">
              <a:buNone/>
            </a:pPr>
            <a:r>
              <a:rPr lang="en-US" dirty="0"/>
              <a:t>We will use ResNet50 as a backbone, specifically for feature extraction at an intermediate level, using its deep convolutional layers.</a:t>
            </a:r>
          </a:p>
          <a:p>
            <a:pPr marL="0" indent="0">
              <a:buNone/>
            </a:pPr>
            <a:r>
              <a:rPr lang="en-US" dirty="0"/>
              <a:t>We need to extract features from intermediate layers, requiring two outputs from the following layers</a:t>
            </a:r>
            <a:r>
              <a:rPr lang="it-IT" dirty="0"/>
              <a:t>: </a:t>
            </a:r>
            <a:r>
              <a:rPr lang="en-US" dirty="0"/>
              <a:t>layer 2 (layer2.3.bn3.bias) and layer 3 (layer3.5.bn3.bias)</a:t>
            </a:r>
          </a:p>
          <a:p>
            <a:pPr marL="0" indent="0">
              <a:buNone/>
            </a:pPr>
            <a:r>
              <a:rPr lang="en-US" dirty="0"/>
              <a:t>We are going to use a hook function, it adds the output of the two attached layers to the list: features.</a:t>
            </a:r>
          </a:p>
        </p:txBody>
      </p:sp>
    </p:spTree>
    <p:extLst>
      <p:ext uri="{BB962C8B-B14F-4D97-AF65-F5344CB8AC3E}">
        <p14:creationId xmlns:p14="http://schemas.microsoft.com/office/powerpoint/2010/main" val="3288821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F66864-9FAB-72E0-C5FA-745BF6017B85}"/>
              </a:ext>
            </a:extLst>
          </p:cNvPr>
          <p:cNvSpPr>
            <a:spLocks noGrp="1"/>
          </p:cNvSpPr>
          <p:nvPr>
            <p:ph type="title"/>
          </p:nvPr>
        </p:nvSpPr>
        <p:spPr/>
        <p:txBody>
          <a:bodyPr/>
          <a:lstStyle/>
          <a:p>
            <a:pPr algn="ctr"/>
            <a:r>
              <a:rPr lang="it-IT" dirty="0" err="1"/>
              <a:t>Structure</a:t>
            </a:r>
            <a:r>
              <a:rPr lang="it-IT" dirty="0"/>
              <a:t> of resnet50</a:t>
            </a:r>
          </a:p>
        </p:txBody>
      </p:sp>
      <p:pic>
        <p:nvPicPr>
          <p:cNvPr id="1026" name="Picture 2" descr="ResNet50. ResNet-50 is a convolutional neural… | by Aditi Rastogi | Dev  Genius">
            <a:extLst>
              <a:ext uri="{FF2B5EF4-FFF2-40B4-BE49-F238E27FC236}">
                <a16:creationId xmlns:a16="http://schemas.microsoft.com/office/drawing/2014/main" id="{06FFF1B5-707B-7AE4-E58C-E8C3F71DC5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10515600" cy="2917074"/>
          </a:xfrm>
          <a:prstGeom prst="rect">
            <a:avLst/>
          </a:prstGeom>
          <a:noFill/>
          <a:extLst>
            <a:ext uri="{909E8E84-426E-40DD-AFC4-6F175D3DCCD1}">
              <a14:hiddenFill xmlns:a14="http://schemas.microsoft.com/office/drawing/2010/main">
                <a:solidFill>
                  <a:srgbClr val="FFFFFF"/>
                </a:solidFill>
              </a14:hiddenFill>
            </a:ext>
          </a:extLst>
        </p:spPr>
      </p:pic>
      <p:sp>
        <p:nvSpPr>
          <p:cNvPr id="6" name="Freccia in giù 5">
            <a:extLst>
              <a:ext uri="{FF2B5EF4-FFF2-40B4-BE49-F238E27FC236}">
                <a16:creationId xmlns:a16="http://schemas.microsoft.com/office/drawing/2014/main" id="{0370E6CC-8156-1549-FE12-9BC897D960CC}"/>
              </a:ext>
            </a:extLst>
          </p:cNvPr>
          <p:cNvSpPr/>
          <p:nvPr/>
        </p:nvSpPr>
        <p:spPr>
          <a:xfrm>
            <a:off x="8362339" y="3598606"/>
            <a:ext cx="265464" cy="14305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ccia in giù 6">
            <a:extLst>
              <a:ext uri="{FF2B5EF4-FFF2-40B4-BE49-F238E27FC236}">
                <a16:creationId xmlns:a16="http://schemas.microsoft.com/office/drawing/2014/main" id="{255B6DDA-847A-8FB6-4627-0CBB20AD0A53}"/>
              </a:ext>
            </a:extLst>
          </p:cNvPr>
          <p:cNvSpPr/>
          <p:nvPr/>
        </p:nvSpPr>
        <p:spPr>
          <a:xfrm>
            <a:off x="5997677" y="3598606"/>
            <a:ext cx="265464" cy="14305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ubo 7">
            <a:extLst>
              <a:ext uri="{FF2B5EF4-FFF2-40B4-BE49-F238E27FC236}">
                <a16:creationId xmlns:a16="http://schemas.microsoft.com/office/drawing/2014/main" id="{A41AEA96-0A8C-B627-C51E-56365CA46A5E}"/>
              </a:ext>
            </a:extLst>
          </p:cNvPr>
          <p:cNvSpPr/>
          <p:nvPr/>
        </p:nvSpPr>
        <p:spPr>
          <a:xfrm>
            <a:off x="5488854" y="5085086"/>
            <a:ext cx="1283110" cy="143059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ubo 8">
            <a:extLst>
              <a:ext uri="{FF2B5EF4-FFF2-40B4-BE49-F238E27FC236}">
                <a16:creationId xmlns:a16="http://schemas.microsoft.com/office/drawing/2014/main" id="{5DF16B4F-6B44-B8D8-AD62-FC0ECFBA9022}"/>
              </a:ext>
            </a:extLst>
          </p:cNvPr>
          <p:cNvSpPr/>
          <p:nvPr/>
        </p:nvSpPr>
        <p:spPr>
          <a:xfrm>
            <a:off x="7506929" y="5085086"/>
            <a:ext cx="1976284" cy="94389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66E052C3-D80D-C315-4803-37197F0A7E8C}"/>
              </a:ext>
            </a:extLst>
          </p:cNvPr>
          <p:cNvSpPr txBox="1"/>
          <p:nvPr/>
        </p:nvSpPr>
        <p:spPr>
          <a:xfrm>
            <a:off x="4174070" y="5085086"/>
            <a:ext cx="1314784" cy="369332"/>
          </a:xfrm>
          <a:prstGeom prst="rect">
            <a:avLst/>
          </a:prstGeom>
          <a:noFill/>
        </p:spPr>
        <p:txBody>
          <a:bodyPr wrap="none" rtlCol="0">
            <a:spAutoFit/>
          </a:bodyPr>
          <a:lstStyle/>
          <a:p>
            <a:r>
              <a:rPr lang="it-IT" dirty="0"/>
              <a:t>(512,28,28)</a:t>
            </a:r>
          </a:p>
        </p:txBody>
      </p:sp>
      <p:sp>
        <p:nvSpPr>
          <p:cNvPr id="11" name="CasellaDiTesto 10">
            <a:extLst>
              <a:ext uri="{FF2B5EF4-FFF2-40B4-BE49-F238E27FC236}">
                <a16:creationId xmlns:a16="http://schemas.microsoft.com/office/drawing/2014/main" id="{EC7FD377-8E89-A8A1-6CE1-7CBAF2AC4283}"/>
              </a:ext>
            </a:extLst>
          </p:cNvPr>
          <p:cNvSpPr txBox="1"/>
          <p:nvPr/>
        </p:nvSpPr>
        <p:spPr>
          <a:xfrm>
            <a:off x="8871162" y="4735879"/>
            <a:ext cx="1438214" cy="369332"/>
          </a:xfrm>
          <a:prstGeom prst="rect">
            <a:avLst/>
          </a:prstGeom>
          <a:noFill/>
        </p:spPr>
        <p:txBody>
          <a:bodyPr wrap="none" rtlCol="0">
            <a:spAutoFit/>
          </a:bodyPr>
          <a:lstStyle/>
          <a:p>
            <a:r>
              <a:rPr lang="it-IT" dirty="0"/>
              <a:t>(1024,14,14)</a:t>
            </a:r>
          </a:p>
        </p:txBody>
      </p:sp>
    </p:spTree>
    <p:extLst>
      <p:ext uri="{BB962C8B-B14F-4D97-AF65-F5344CB8AC3E}">
        <p14:creationId xmlns:p14="http://schemas.microsoft.com/office/powerpoint/2010/main" val="818595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708166-B657-22AC-2AD4-9FF32E82B84F}"/>
              </a:ext>
            </a:extLst>
          </p:cNvPr>
          <p:cNvSpPr>
            <a:spLocks noGrp="1"/>
          </p:cNvSpPr>
          <p:nvPr>
            <p:ph type="title"/>
          </p:nvPr>
        </p:nvSpPr>
        <p:spPr/>
        <p:txBody>
          <a:bodyPr/>
          <a:lstStyle/>
          <a:p>
            <a:pPr algn="ctr"/>
            <a:r>
              <a:rPr lang="it-IT" dirty="0"/>
              <a:t>Second Method: auto-encoder with feature </a:t>
            </a:r>
            <a:r>
              <a:rPr lang="it-IT" dirty="0" err="1"/>
              <a:t>extraction</a:t>
            </a:r>
            <a:r>
              <a:rPr lang="it-IT" dirty="0"/>
              <a:t> </a:t>
            </a:r>
            <a:r>
              <a:rPr lang="it-IT" dirty="0" err="1"/>
              <a:t>using</a:t>
            </a:r>
            <a:r>
              <a:rPr lang="it-IT" dirty="0"/>
              <a:t> </a:t>
            </a:r>
            <a:r>
              <a:rPr lang="it-IT" dirty="0" err="1"/>
              <a:t>resnet</a:t>
            </a:r>
            <a:endParaRPr lang="it-IT" dirty="0"/>
          </a:p>
        </p:txBody>
      </p:sp>
      <p:sp>
        <p:nvSpPr>
          <p:cNvPr id="3" name="Segnaposto contenuto 2">
            <a:extLst>
              <a:ext uri="{FF2B5EF4-FFF2-40B4-BE49-F238E27FC236}">
                <a16:creationId xmlns:a16="http://schemas.microsoft.com/office/drawing/2014/main" id="{F988DA4F-A33A-2498-57C8-7FAE4B65952D}"/>
              </a:ext>
            </a:extLst>
          </p:cNvPr>
          <p:cNvSpPr>
            <a:spLocks noGrp="1"/>
          </p:cNvSpPr>
          <p:nvPr>
            <p:ph idx="1"/>
          </p:nvPr>
        </p:nvSpPr>
        <p:spPr>
          <a:xfrm>
            <a:off x="838200" y="1825625"/>
            <a:ext cx="10642600" cy="4351338"/>
          </a:xfrm>
        </p:spPr>
        <p:txBody>
          <a:bodyPr/>
          <a:lstStyle/>
          <a:p>
            <a:pPr marL="0" indent="0">
              <a:buNone/>
            </a:pPr>
            <a:r>
              <a:rPr lang="en-US" dirty="0"/>
              <a:t>Finally, we will use an aggregation function to concatenate all the features into a single feature map that incorporates information from the outputs of the two </a:t>
            </a:r>
            <a:r>
              <a:rPr lang="en-US" dirty="0" err="1"/>
              <a:t>ResNet</a:t>
            </a:r>
            <a:r>
              <a:rPr lang="en-US" dirty="0"/>
              <a:t> layers.</a:t>
            </a:r>
          </a:p>
          <a:p>
            <a:pPr marL="0" indent="0">
              <a:buNone/>
            </a:pPr>
            <a:r>
              <a:rPr lang="en-US" dirty="0"/>
              <a:t>The autoencoder will receive as input the feature map obtained from </a:t>
            </a:r>
            <a:r>
              <a:rPr lang="en-US" dirty="0" err="1"/>
              <a:t>ResNet</a:t>
            </a:r>
            <a:r>
              <a:rPr lang="en-US" dirty="0"/>
              <a:t> with the following dimensions: ([1, 1536, 28, 28]) = ([1, 512, 28, 28]) + ([1, 1024, 28, 28]).</a:t>
            </a:r>
          </a:p>
          <a:p>
            <a:pPr marL="0" indent="0">
              <a:buNone/>
            </a:pPr>
            <a:r>
              <a:rPr lang="en-US" dirty="0"/>
              <a:t>(Aggregation function: concatenation of the outputs from the two </a:t>
            </a:r>
            <a:r>
              <a:rPr lang="en-US" dirty="0" err="1"/>
              <a:t>ResNet</a:t>
            </a:r>
            <a:r>
              <a:rPr lang="en-US" dirty="0"/>
              <a:t> layers. This is only possible if both outputs have the same dimensions, so we perform a resizing to ensure a common dimension: ([1, 1024, 14, 14])-&gt; ([1, 1024, 28, 28]) .)</a:t>
            </a:r>
            <a:endParaRPr lang="it-IT" dirty="0"/>
          </a:p>
        </p:txBody>
      </p:sp>
    </p:spTree>
    <p:extLst>
      <p:ext uri="{BB962C8B-B14F-4D97-AF65-F5344CB8AC3E}">
        <p14:creationId xmlns:p14="http://schemas.microsoft.com/office/powerpoint/2010/main" val="269034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D8251F-4395-B95B-CE8E-32D103D76B6E}"/>
              </a:ext>
            </a:extLst>
          </p:cNvPr>
          <p:cNvSpPr>
            <a:spLocks noGrp="1"/>
          </p:cNvSpPr>
          <p:nvPr>
            <p:ph type="title"/>
          </p:nvPr>
        </p:nvSpPr>
        <p:spPr/>
        <p:txBody>
          <a:bodyPr/>
          <a:lstStyle/>
          <a:p>
            <a:pPr algn="ctr"/>
            <a:r>
              <a:rPr lang="it-IT" dirty="0" err="1"/>
              <a:t>Aggregation</a:t>
            </a:r>
            <a:r>
              <a:rPr lang="it-IT" dirty="0"/>
              <a:t> </a:t>
            </a:r>
            <a:r>
              <a:rPr lang="it-IT" dirty="0" err="1"/>
              <a:t>function</a:t>
            </a:r>
            <a:endParaRPr lang="it-IT" dirty="0"/>
          </a:p>
        </p:txBody>
      </p:sp>
      <p:sp>
        <p:nvSpPr>
          <p:cNvPr id="4" name="Cubo 3">
            <a:extLst>
              <a:ext uri="{FF2B5EF4-FFF2-40B4-BE49-F238E27FC236}">
                <a16:creationId xmlns:a16="http://schemas.microsoft.com/office/drawing/2014/main" id="{DEC03FD1-2AAA-9FC3-6CB9-DEF3E9B4C3CE}"/>
              </a:ext>
            </a:extLst>
          </p:cNvPr>
          <p:cNvSpPr/>
          <p:nvPr/>
        </p:nvSpPr>
        <p:spPr>
          <a:xfrm>
            <a:off x="4704361" y="1957585"/>
            <a:ext cx="1283110" cy="175418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ubo 4">
            <a:extLst>
              <a:ext uri="{FF2B5EF4-FFF2-40B4-BE49-F238E27FC236}">
                <a16:creationId xmlns:a16="http://schemas.microsoft.com/office/drawing/2014/main" id="{81A35E02-AF62-D386-CD46-488F11FED8BD}"/>
              </a:ext>
            </a:extLst>
          </p:cNvPr>
          <p:cNvSpPr/>
          <p:nvPr/>
        </p:nvSpPr>
        <p:spPr>
          <a:xfrm>
            <a:off x="381830" y="4849112"/>
            <a:ext cx="1976284" cy="94389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Freccia a destra 5">
            <a:extLst>
              <a:ext uri="{FF2B5EF4-FFF2-40B4-BE49-F238E27FC236}">
                <a16:creationId xmlns:a16="http://schemas.microsoft.com/office/drawing/2014/main" id="{72EE642A-8673-A450-B544-D5D7723A6FA5}"/>
              </a:ext>
            </a:extLst>
          </p:cNvPr>
          <p:cNvSpPr/>
          <p:nvPr/>
        </p:nvSpPr>
        <p:spPr>
          <a:xfrm>
            <a:off x="2596547" y="5157274"/>
            <a:ext cx="1651819" cy="3275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FDAC74A6-17CA-2BA7-9281-81ECFAA756F7}"/>
              </a:ext>
            </a:extLst>
          </p:cNvPr>
          <p:cNvSpPr txBox="1"/>
          <p:nvPr/>
        </p:nvSpPr>
        <p:spPr>
          <a:xfrm>
            <a:off x="2833352" y="4720021"/>
            <a:ext cx="1178208" cy="369332"/>
          </a:xfrm>
          <a:prstGeom prst="rect">
            <a:avLst/>
          </a:prstGeom>
          <a:noFill/>
        </p:spPr>
        <p:txBody>
          <a:bodyPr wrap="none" rtlCol="0">
            <a:spAutoFit/>
          </a:bodyPr>
          <a:lstStyle/>
          <a:p>
            <a:r>
              <a:rPr lang="it-IT" b="1" dirty="0"/>
              <a:t>UPSCALE</a:t>
            </a:r>
          </a:p>
        </p:txBody>
      </p:sp>
      <p:sp>
        <p:nvSpPr>
          <p:cNvPr id="8" name="Cubo 7">
            <a:extLst>
              <a:ext uri="{FF2B5EF4-FFF2-40B4-BE49-F238E27FC236}">
                <a16:creationId xmlns:a16="http://schemas.microsoft.com/office/drawing/2014/main" id="{27233FCD-0B48-31E9-6C2B-09EC39CC04D2}"/>
              </a:ext>
            </a:extLst>
          </p:cNvPr>
          <p:cNvSpPr/>
          <p:nvPr/>
        </p:nvSpPr>
        <p:spPr>
          <a:xfrm>
            <a:off x="4353305" y="4313485"/>
            <a:ext cx="2491729" cy="172199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Freccia a destra 8">
            <a:extLst>
              <a:ext uri="{FF2B5EF4-FFF2-40B4-BE49-F238E27FC236}">
                <a16:creationId xmlns:a16="http://schemas.microsoft.com/office/drawing/2014/main" id="{9310DC08-FED6-9990-3C7F-F8E6CF6065FB}"/>
              </a:ext>
            </a:extLst>
          </p:cNvPr>
          <p:cNvSpPr/>
          <p:nvPr/>
        </p:nvSpPr>
        <p:spPr>
          <a:xfrm rot="1285102">
            <a:off x="6107711" y="2438887"/>
            <a:ext cx="2468305" cy="5309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a destra 9">
            <a:extLst>
              <a:ext uri="{FF2B5EF4-FFF2-40B4-BE49-F238E27FC236}">
                <a16:creationId xmlns:a16="http://schemas.microsoft.com/office/drawing/2014/main" id="{F09FE9D9-7AE3-7211-BF78-61D960792EF8}"/>
              </a:ext>
            </a:extLst>
          </p:cNvPr>
          <p:cNvSpPr/>
          <p:nvPr/>
        </p:nvSpPr>
        <p:spPr>
          <a:xfrm rot="20114033">
            <a:off x="7096306" y="4477824"/>
            <a:ext cx="1674262" cy="5309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ubo 10">
            <a:extLst>
              <a:ext uri="{FF2B5EF4-FFF2-40B4-BE49-F238E27FC236}">
                <a16:creationId xmlns:a16="http://schemas.microsoft.com/office/drawing/2014/main" id="{78C07911-859B-8CB6-BC84-3C2F6EEC2922}"/>
              </a:ext>
            </a:extLst>
          </p:cNvPr>
          <p:cNvSpPr/>
          <p:nvPr/>
        </p:nvSpPr>
        <p:spPr>
          <a:xfrm>
            <a:off x="8804784" y="2601158"/>
            <a:ext cx="3387216" cy="224795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ABA2BDA9-E9B5-150D-A8FB-7DC8F7077CBB}"/>
              </a:ext>
            </a:extLst>
          </p:cNvPr>
          <p:cNvSpPr txBox="1"/>
          <p:nvPr/>
        </p:nvSpPr>
        <p:spPr>
          <a:xfrm>
            <a:off x="4781215" y="1586104"/>
            <a:ext cx="1314784" cy="369332"/>
          </a:xfrm>
          <a:prstGeom prst="rect">
            <a:avLst/>
          </a:prstGeom>
          <a:noFill/>
        </p:spPr>
        <p:txBody>
          <a:bodyPr wrap="none" rtlCol="0">
            <a:spAutoFit/>
          </a:bodyPr>
          <a:lstStyle/>
          <a:p>
            <a:r>
              <a:rPr lang="it-IT" dirty="0"/>
              <a:t>(512,28,28)</a:t>
            </a:r>
          </a:p>
        </p:txBody>
      </p:sp>
      <p:sp>
        <p:nvSpPr>
          <p:cNvPr id="13" name="CasellaDiTesto 12">
            <a:extLst>
              <a:ext uri="{FF2B5EF4-FFF2-40B4-BE49-F238E27FC236}">
                <a16:creationId xmlns:a16="http://schemas.microsoft.com/office/drawing/2014/main" id="{A1DAEEDE-FA99-7BED-379F-C659686E9D32}"/>
              </a:ext>
            </a:extLst>
          </p:cNvPr>
          <p:cNvSpPr txBox="1"/>
          <p:nvPr/>
        </p:nvSpPr>
        <p:spPr>
          <a:xfrm>
            <a:off x="653469" y="4350689"/>
            <a:ext cx="1438214" cy="369332"/>
          </a:xfrm>
          <a:prstGeom prst="rect">
            <a:avLst/>
          </a:prstGeom>
          <a:noFill/>
        </p:spPr>
        <p:txBody>
          <a:bodyPr wrap="none" rtlCol="0">
            <a:spAutoFit/>
          </a:bodyPr>
          <a:lstStyle/>
          <a:p>
            <a:r>
              <a:rPr lang="it-IT" dirty="0"/>
              <a:t>(1024,14,14)</a:t>
            </a:r>
          </a:p>
        </p:txBody>
      </p:sp>
      <p:sp>
        <p:nvSpPr>
          <p:cNvPr id="14" name="CasellaDiTesto 13">
            <a:extLst>
              <a:ext uri="{FF2B5EF4-FFF2-40B4-BE49-F238E27FC236}">
                <a16:creationId xmlns:a16="http://schemas.microsoft.com/office/drawing/2014/main" id="{6FA5F058-9C67-FAAA-C293-04AE7E7BFA9C}"/>
              </a:ext>
            </a:extLst>
          </p:cNvPr>
          <p:cNvSpPr txBox="1"/>
          <p:nvPr/>
        </p:nvSpPr>
        <p:spPr>
          <a:xfrm>
            <a:off x="4781215" y="3990698"/>
            <a:ext cx="1438214" cy="369332"/>
          </a:xfrm>
          <a:prstGeom prst="rect">
            <a:avLst/>
          </a:prstGeom>
          <a:noFill/>
        </p:spPr>
        <p:txBody>
          <a:bodyPr wrap="none" rtlCol="0">
            <a:spAutoFit/>
          </a:bodyPr>
          <a:lstStyle/>
          <a:p>
            <a:r>
              <a:rPr lang="it-IT" dirty="0"/>
              <a:t>(1024,28,28)</a:t>
            </a:r>
          </a:p>
        </p:txBody>
      </p:sp>
      <p:sp>
        <p:nvSpPr>
          <p:cNvPr id="15" name="CasellaDiTesto 14">
            <a:extLst>
              <a:ext uri="{FF2B5EF4-FFF2-40B4-BE49-F238E27FC236}">
                <a16:creationId xmlns:a16="http://schemas.microsoft.com/office/drawing/2014/main" id="{90C74A00-605A-2839-35F4-CDE7DEC4FF6F}"/>
              </a:ext>
            </a:extLst>
          </p:cNvPr>
          <p:cNvSpPr txBox="1"/>
          <p:nvPr/>
        </p:nvSpPr>
        <p:spPr>
          <a:xfrm>
            <a:off x="9597039" y="2220185"/>
            <a:ext cx="1438214" cy="369332"/>
          </a:xfrm>
          <a:prstGeom prst="rect">
            <a:avLst/>
          </a:prstGeom>
          <a:noFill/>
        </p:spPr>
        <p:txBody>
          <a:bodyPr wrap="none" rtlCol="0">
            <a:spAutoFit/>
          </a:bodyPr>
          <a:lstStyle/>
          <a:p>
            <a:r>
              <a:rPr lang="it-IT" dirty="0"/>
              <a:t>(1536,28,28)</a:t>
            </a:r>
          </a:p>
        </p:txBody>
      </p:sp>
      <p:sp>
        <p:nvSpPr>
          <p:cNvPr id="16" name="CasellaDiTesto 15">
            <a:extLst>
              <a:ext uri="{FF2B5EF4-FFF2-40B4-BE49-F238E27FC236}">
                <a16:creationId xmlns:a16="http://schemas.microsoft.com/office/drawing/2014/main" id="{274A6A1C-F412-9018-2B99-FB838ABA7176}"/>
              </a:ext>
            </a:extLst>
          </p:cNvPr>
          <p:cNvSpPr txBox="1"/>
          <p:nvPr/>
        </p:nvSpPr>
        <p:spPr>
          <a:xfrm>
            <a:off x="1168623" y="1982791"/>
            <a:ext cx="3612592" cy="646331"/>
          </a:xfrm>
          <a:prstGeom prst="rect">
            <a:avLst/>
          </a:prstGeom>
          <a:noFill/>
        </p:spPr>
        <p:txBody>
          <a:bodyPr wrap="none" rtlCol="0">
            <a:spAutoFit/>
          </a:bodyPr>
          <a:lstStyle/>
          <a:p>
            <a:r>
              <a:rPr lang="it-IT" dirty="0"/>
              <a:t>DIM EXTRACTED FEATURES FROM </a:t>
            </a:r>
          </a:p>
          <a:p>
            <a:r>
              <a:rPr lang="it-IT" dirty="0"/>
              <a:t>2° LAYER</a:t>
            </a:r>
          </a:p>
        </p:txBody>
      </p:sp>
      <p:sp>
        <p:nvSpPr>
          <p:cNvPr id="17" name="CasellaDiTesto 16">
            <a:extLst>
              <a:ext uri="{FF2B5EF4-FFF2-40B4-BE49-F238E27FC236}">
                <a16:creationId xmlns:a16="http://schemas.microsoft.com/office/drawing/2014/main" id="{D0792971-BA18-66BB-25FF-C7DF94B38D57}"/>
              </a:ext>
            </a:extLst>
          </p:cNvPr>
          <p:cNvSpPr txBox="1"/>
          <p:nvPr/>
        </p:nvSpPr>
        <p:spPr>
          <a:xfrm>
            <a:off x="427332" y="3760724"/>
            <a:ext cx="2910092" cy="646331"/>
          </a:xfrm>
          <a:prstGeom prst="rect">
            <a:avLst/>
          </a:prstGeom>
          <a:noFill/>
        </p:spPr>
        <p:txBody>
          <a:bodyPr wrap="none" rtlCol="0">
            <a:spAutoFit/>
          </a:bodyPr>
          <a:lstStyle/>
          <a:p>
            <a:r>
              <a:rPr lang="it-IT" dirty="0"/>
              <a:t>DIM EXTRACTED FEATURES</a:t>
            </a:r>
          </a:p>
          <a:p>
            <a:r>
              <a:rPr lang="it-IT" dirty="0"/>
              <a:t>FROM 3° LAYER</a:t>
            </a:r>
          </a:p>
        </p:txBody>
      </p:sp>
    </p:spTree>
    <p:extLst>
      <p:ext uri="{BB962C8B-B14F-4D97-AF65-F5344CB8AC3E}">
        <p14:creationId xmlns:p14="http://schemas.microsoft.com/office/powerpoint/2010/main" val="115598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D22A2C-05FF-8D09-033D-D9F514BB1B0B}"/>
              </a:ext>
            </a:extLst>
          </p:cNvPr>
          <p:cNvSpPr>
            <a:spLocks noGrp="1"/>
          </p:cNvSpPr>
          <p:nvPr>
            <p:ph type="title"/>
          </p:nvPr>
        </p:nvSpPr>
        <p:spPr/>
        <p:txBody>
          <a:bodyPr/>
          <a:lstStyle/>
          <a:p>
            <a:pPr algn="ctr"/>
            <a:r>
              <a:rPr lang="it-IT" dirty="0" err="1"/>
              <a:t>Anomaly</a:t>
            </a:r>
            <a:r>
              <a:rPr lang="it-IT" dirty="0"/>
              <a:t> </a:t>
            </a:r>
            <a:r>
              <a:rPr lang="it-IT" dirty="0" err="1"/>
              <a:t>Detection</a:t>
            </a:r>
            <a:endParaRPr lang="it-IT" dirty="0"/>
          </a:p>
        </p:txBody>
      </p:sp>
      <p:sp>
        <p:nvSpPr>
          <p:cNvPr id="3" name="Segnaposto contenuto 2">
            <a:extLst>
              <a:ext uri="{FF2B5EF4-FFF2-40B4-BE49-F238E27FC236}">
                <a16:creationId xmlns:a16="http://schemas.microsoft.com/office/drawing/2014/main" id="{22DB5FF8-DFD0-FF19-2506-E4F5DDD0D701}"/>
              </a:ext>
            </a:extLst>
          </p:cNvPr>
          <p:cNvSpPr>
            <a:spLocks noGrp="1"/>
          </p:cNvSpPr>
          <p:nvPr>
            <p:ph idx="1"/>
          </p:nvPr>
        </p:nvSpPr>
        <p:spPr>
          <a:xfrm>
            <a:off x="730045" y="2861187"/>
            <a:ext cx="10515600" cy="2182762"/>
          </a:xfrm>
        </p:spPr>
        <p:txBody>
          <a:bodyPr/>
          <a:lstStyle/>
          <a:p>
            <a:pPr marL="0" indent="0" algn="ctr">
              <a:buNone/>
            </a:pPr>
            <a:r>
              <a:rPr lang="en-US" dirty="0"/>
              <a:t>Our task is to find and classify the anomalous images present in the dataset: </a:t>
            </a:r>
            <a:r>
              <a:rPr lang="en-US" dirty="0" err="1"/>
              <a:t>AeBAD</a:t>
            </a:r>
            <a:r>
              <a:rPr lang="en-US" dirty="0"/>
              <a:t>-S dataset (Aero-engine Blade Anomaly Detection Dataset), which consists of images depicting parts of aircraft wings or blades.</a:t>
            </a:r>
            <a:endParaRPr lang="it-IT" dirty="0"/>
          </a:p>
        </p:txBody>
      </p:sp>
    </p:spTree>
    <p:extLst>
      <p:ext uri="{BB962C8B-B14F-4D97-AF65-F5344CB8AC3E}">
        <p14:creationId xmlns:p14="http://schemas.microsoft.com/office/powerpoint/2010/main" val="2774869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66A62E-DBAC-441A-EEDB-55A147850E4D}"/>
              </a:ext>
            </a:extLst>
          </p:cNvPr>
          <p:cNvSpPr>
            <a:spLocks noGrp="1"/>
          </p:cNvSpPr>
          <p:nvPr>
            <p:ph type="title"/>
          </p:nvPr>
        </p:nvSpPr>
        <p:spPr/>
        <p:txBody>
          <a:bodyPr/>
          <a:lstStyle/>
          <a:p>
            <a:pPr algn="ctr"/>
            <a:r>
              <a:rPr lang="it-IT" dirty="0" err="1"/>
              <a:t>Motivation</a:t>
            </a:r>
            <a:endParaRPr lang="it-IT" dirty="0"/>
          </a:p>
        </p:txBody>
      </p:sp>
      <p:sp>
        <p:nvSpPr>
          <p:cNvPr id="3" name="Segnaposto contenuto 2">
            <a:extLst>
              <a:ext uri="{FF2B5EF4-FFF2-40B4-BE49-F238E27FC236}">
                <a16:creationId xmlns:a16="http://schemas.microsoft.com/office/drawing/2014/main" id="{F38FEF1A-4909-9639-6415-152CA646C5E1}"/>
              </a:ext>
            </a:extLst>
          </p:cNvPr>
          <p:cNvSpPr>
            <a:spLocks noGrp="1"/>
          </p:cNvSpPr>
          <p:nvPr>
            <p:ph idx="1"/>
          </p:nvPr>
        </p:nvSpPr>
        <p:spPr>
          <a:xfrm>
            <a:off x="838200" y="1474838"/>
            <a:ext cx="10515600" cy="5235677"/>
          </a:xfrm>
        </p:spPr>
        <p:txBody>
          <a:bodyPr>
            <a:normAutofit fontScale="92500" lnSpcReduction="20000"/>
          </a:bodyPr>
          <a:lstStyle/>
          <a:p>
            <a:pPr marL="0" indent="0">
              <a:buNone/>
            </a:pPr>
            <a:r>
              <a:rPr lang="it-IT" dirty="0" err="1"/>
              <a:t>Why</a:t>
            </a:r>
            <a:r>
              <a:rPr lang="it-IT" dirty="0"/>
              <a:t> </a:t>
            </a:r>
            <a:r>
              <a:rPr lang="it-IT" dirty="0" err="1"/>
              <a:t>we</a:t>
            </a:r>
            <a:r>
              <a:rPr lang="it-IT" dirty="0"/>
              <a:t> </a:t>
            </a:r>
            <a:r>
              <a:rPr lang="it-IT" dirty="0" err="1"/>
              <a:t>have</a:t>
            </a:r>
            <a:r>
              <a:rPr lang="it-IT" dirty="0"/>
              <a:t> to do </a:t>
            </a:r>
            <a:r>
              <a:rPr lang="it-IT" dirty="0" err="1"/>
              <a:t>that</a:t>
            </a:r>
            <a:r>
              <a:rPr lang="it-IT" dirty="0"/>
              <a:t>?</a:t>
            </a:r>
          </a:p>
          <a:p>
            <a:pPr marL="0" indent="0">
              <a:buNone/>
            </a:pPr>
            <a:r>
              <a:rPr lang="en-US" dirty="0"/>
              <a:t>The idea of reducing the number of channels while keeping the spatial dimensions of the feature maps unchanged is a compromise between reducing complexity and maintaining spatial information. </a:t>
            </a:r>
          </a:p>
          <a:p>
            <a:pPr marL="0" indent="0">
              <a:buNone/>
            </a:pPr>
            <a:r>
              <a:rPr lang="en-US" dirty="0"/>
              <a:t>This allows us to preserve the localization of anomalies, focusing only on the most important features, which is crucial in the task of anomaly detection. </a:t>
            </a:r>
          </a:p>
          <a:p>
            <a:pPr marL="0" indent="0">
              <a:buNone/>
            </a:pPr>
            <a:r>
              <a:rPr lang="en-US" dirty="0"/>
              <a:t>Further reducing the spatial dimensions could result in the loss of spatial details that are important for identifying anomalies. </a:t>
            </a:r>
          </a:p>
          <a:p>
            <a:pPr marL="0" indent="0">
              <a:buNone/>
            </a:pPr>
            <a:r>
              <a:rPr lang="en-US" dirty="0"/>
              <a:t>Reducing the number of channels, for instance by compressing from 1536 to a smaller value, allows you to focus on the most relevant features and simplify the model.</a:t>
            </a:r>
          </a:p>
          <a:p>
            <a:pPr marL="0" indent="0">
              <a:buNone/>
            </a:pPr>
            <a:br>
              <a:rPr lang="en-US" dirty="0"/>
            </a:br>
            <a:r>
              <a:rPr lang="en-US" dirty="0"/>
              <a:t>The feature maps obtained from </a:t>
            </a:r>
            <a:r>
              <a:rPr lang="en-US" dirty="0" err="1"/>
              <a:t>ResNet</a:t>
            </a:r>
            <a:r>
              <a:rPr lang="en-US" dirty="0"/>
              <a:t> have spatial dimensions of 28x28, which represent a compact resolution, but it is rich of information compared to the original input.</a:t>
            </a:r>
            <a:endParaRPr lang="it-IT" dirty="0"/>
          </a:p>
        </p:txBody>
      </p:sp>
    </p:spTree>
    <p:extLst>
      <p:ext uri="{BB962C8B-B14F-4D97-AF65-F5344CB8AC3E}">
        <p14:creationId xmlns:p14="http://schemas.microsoft.com/office/powerpoint/2010/main" val="1483910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1ACA8-AB5D-2F0C-50FC-797ED1644568}"/>
              </a:ext>
            </a:extLst>
          </p:cNvPr>
          <p:cNvSpPr>
            <a:spLocks noGrp="1"/>
          </p:cNvSpPr>
          <p:nvPr>
            <p:ph type="title"/>
          </p:nvPr>
        </p:nvSpPr>
        <p:spPr/>
        <p:txBody>
          <a:bodyPr/>
          <a:lstStyle/>
          <a:p>
            <a:pPr algn="ctr"/>
            <a:r>
              <a:rPr lang="it-IT" dirty="0" err="1"/>
              <a:t>Threshold</a:t>
            </a:r>
            <a:r>
              <a:rPr lang="it-IT" dirty="0"/>
              <a:t> </a:t>
            </a:r>
            <a:r>
              <a:rPr lang="it-IT" dirty="0" err="1"/>
              <a:t>estimation</a:t>
            </a:r>
            <a:endParaRPr lang="it-IT" dirty="0"/>
          </a:p>
        </p:txBody>
      </p:sp>
      <p:sp>
        <p:nvSpPr>
          <p:cNvPr id="3" name="Segnaposto contenuto 2">
            <a:extLst>
              <a:ext uri="{FF2B5EF4-FFF2-40B4-BE49-F238E27FC236}">
                <a16:creationId xmlns:a16="http://schemas.microsoft.com/office/drawing/2014/main" id="{E082B041-A324-F9E8-9E14-BD3CA748B3B4}"/>
              </a:ext>
            </a:extLst>
          </p:cNvPr>
          <p:cNvSpPr>
            <a:spLocks noGrp="1"/>
          </p:cNvSpPr>
          <p:nvPr>
            <p:ph idx="1"/>
          </p:nvPr>
        </p:nvSpPr>
        <p:spPr>
          <a:xfrm>
            <a:off x="838200" y="1825625"/>
            <a:ext cx="10515600" cy="4855394"/>
          </a:xfrm>
        </p:spPr>
        <p:txBody>
          <a:bodyPr>
            <a:normAutofit fontScale="92500" lnSpcReduction="10000"/>
          </a:bodyPr>
          <a:lstStyle/>
          <a:p>
            <a:pPr marL="0" indent="0">
              <a:buNone/>
            </a:pPr>
            <a:r>
              <a:rPr lang="en-US" dirty="0"/>
              <a:t>For the estimation of the threshold, we also use MSE (mean square error), but this time we will find the difference between the features obtained from ResNet50 and those recreated by the autoencoder.</a:t>
            </a:r>
          </a:p>
          <a:p>
            <a:pPr marL="0" indent="0">
              <a:buNone/>
            </a:pPr>
            <a:r>
              <a:rPr lang="en-US" dirty="0"/>
              <a:t>Once we calculate the difference between these values, we will obtain a segmentation map (list). </a:t>
            </a:r>
          </a:p>
          <a:p>
            <a:pPr marL="0" indent="0">
              <a:buNone/>
            </a:pPr>
            <a:r>
              <a:rPr lang="en-US" dirty="0"/>
              <a:t>We compute the mean of the 10 highest values present in the segmentation map and add the obtained value to a list. (We use the sum of the top 10 values, because higher is the reconstruction loss and higher are the chances that it is an </a:t>
            </a:r>
            <a:r>
              <a:rPr lang="en-US" dirty="0" err="1"/>
              <a:t>anomal</a:t>
            </a:r>
            <a:r>
              <a:rPr lang="en-US" dirty="0"/>
              <a:t> image).</a:t>
            </a:r>
          </a:p>
          <a:p>
            <a:pPr marL="0" indent="0">
              <a:buNone/>
            </a:pPr>
            <a:r>
              <a:rPr lang="it-IT" dirty="0"/>
              <a:t>So </a:t>
            </a:r>
            <a:r>
              <a:rPr lang="it-IT" dirty="0" err="1"/>
              <a:t>we</a:t>
            </a:r>
            <a:r>
              <a:rPr lang="it-IT" dirty="0"/>
              <a:t> </a:t>
            </a:r>
            <a:r>
              <a:rPr lang="it-IT" dirty="0" err="1"/>
              <a:t>estrimate</a:t>
            </a:r>
            <a:r>
              <a:rPr lang="it-IT" dirty="0"/>
              <a:t>: </a:t>
            </a:r>
            <a:r>
              <a:rPr lang="it-IT" dirty="0" err="1"/>
              <a:t>best_threshold</a:t>
            </a:r>
            <a:r>
              <a:rPr lang="it-IT" dirty="0"/>
              <a:t> = </a:t>
            </a:r>
            <a:r>
              <a:rPr lang="it-IT" dirty="0" err="1"/>
              <a:t>np.mean</a:t>
            </a:r>
            <a:r>
              <a:rPr lang="it-IT" dirty="0"/>
              <a:t>(list) + k * </a:t>
            </a:r>
            <a:r>
              <a:rPr lang="it-IT" dirty="0" err="1"/>
              <a:t>np.std</a:t>
            </a:r>
            <a:r>
              <a:rPr lang="it-IT" dirty="0"/>
              <a:t>(list). </a:t>
            </a:r>
          </a:p>
          <a:p>
            <a:pPr marL="0" indent="0">
              <a:buNone/>
            </a:pPr>
            <a:r>
              <a:rPr lang="en-US" dirty="0"/>
              <a:t>We are going to use this threshold to evaluate whether the elements are anomalous or not.</a:t>
            </a:r>
            <a:endParaRPr lang="it-IT" dirty="0"/>
          </a:p>
        </p:txBody>
      </p:sp>
    </p:spTree>
    <p:extLst>
      <p:ext uri="{BB962C8B-B14F-4D97-AF65-F5344CB8AC3E}">
        <p14:creationId xmlns:p14="http://schemas.microsoft.com/office/powerpoint/2010/main" val="3320217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43D606-BB4A-B0D3-7E8B-5DA836023F28}"/>
              </a:ext>
            </a:extLst>
          </p:cNvPr>
          <p:cNvSpPr>
            <a:spLocks noGrp="1"/>
          </p:cNvSpPr>
          <p:nvPr>
            <p:ph type="title"/>
          </p:nvPr>
        </p:nvSpPr>
        <p:spPr>
          <a:xfrm>
            <a:off x="8676642" y="62741"/>
            <a:ext cx="2687320" cy="1325563"/>
          </a:xfrm>
        </p:spPr>
        <p:txBody>
          <a:bodyPr/>
          <a:lstStyle/>
          <a:p>
            <a:r>
              <a:rPr lang="it-IT" dirty="0"/>
              <a:t>1</a:t>
            </a:r>
            <a:r>
              <a:rPr lang="it-IT" baseline="30000" dirty="0"/>
              <a:t>st </a:t>
            </a:r>
            <a:r>
              <a:rPr lang="it-IT" dirty="0"/>
              <a:t>Model</a:t>
            </a:r>
          </a:p>
        </p:txBody>
      </p:sp>
      <p:sp>
        <p:nvSpPr>
          <p:cNvPr id="5" name="Rettangolo 4">
            <a:extLst>
              <a:ext uri="{FF2B5EF4-FFF2-40B4-BE49-F238E27FC236}">
                <a16:creationId xmlns:a16="http://schemas.microsoft.com/office/drawing/2014/main" id="{38084F81-2DF9-CE7C-C43D-30420525A229}"/>
              </a:ext>
            </a:extLst>
          </p:cNvPr>
          <p:cNvSpPr/>
          <p:nvPr/>
        </p:nvSpPr>
        <p:spPr>
          <a:xfrm>
            <a:off x="561910" y="1132493"/>
            <a:ext cx="2750250" cy="8158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a:p>
            <a:pPr algn="ctr"/>
            <a:endParaRPr lang="it-IT" dirty="0">
              <a:solidFill>
                <a:schemeClr val="tx1"/>
              </a:solidFill>
            </a:endParaRPr>
          </a:p>
        </p:txBody>
      </p:sp>
      <p:sp>
        <p:nvSpPr>
          <p:cNvPr id="6" name="Rettangolo 5">
            <a:extLst>
              <a:ext uri="{FF2B5EF4-FFF2-40B4-BE49-F238E27FC236}">
                <a16:creationId xmlns:a16="http://schemas.microsoft.com/office/drawing/2014/main" id="{F3A3B8F3-97A9-4266-0EDA-183EB12DDB01}"/>
              </a:ext>
            </a:extLst>
          </p:cNvPr>
          <p:cNvSpPr/>
          <p:nvPr/>
        </p:nvSpPr>
        <p:spPr>
          <a:xfrm>
            <a:off x="561910" y="2088832"/>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7" name="Rettangolo 6">
            <a:extLst>
              <a:ext uri="{FF2B5EF4-FFF2-40B4-BE49-F238E27FC236}">
                <a16:creationId xmlns:a16="http://schemas.microsoft.com/office/drawing/2014/main" id="{5EE84DC8-ADEC-F1EF-29DE-DD1A62AAB98A}"/>
              </a:ext>
            </a:extLst>
          </p:cNvPr>
          <p:cNvSpPr/>
          <p:nvPr/>
        </p:nvSpPr>
        <p:spPr>
          <a:xfrm>
            <a:off x="603535" y="3904385"/>
            <a:ext cx="2750250" cy="70617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 </a:t>
            </a:r>
          </a:p>
        </p:txBody>
      </p:sp>
      <p:sp>
        <p:nvSpPr>
          <p:cNvPr id="8" name="Rettangolo 7">
            <a:extLst>
              <a:ext uri="{FF2B5EF4-FFF2-40B4-BE49-F238E27FC236}">
                <a16:creationId xmlns:a16="http://schemas.microsoft.com/office/drawing/2014/main" id="{2ABD8C96-33B6-88DE-C1BB-A6F923A3D237}"/>
              </a:ext>
            </a:extLst>
          </p:cNvPr>
          <p:cNvSpPr/>
          <p:nvPr/>
        </p:nvSpPr>
        <p:spPr>
          <a:xfrm>
            <a:off x="603535" y="4786486"/>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9" name="Rettangolo 8">
            <a:extLst>
              <a:ext uri="{FF2B5EF4-FFF2-40B4-BE49-F238E27FC236}">
                <a16:creationId xmlns:a16="http://schemas.microsoft.com/office/drawing/2014/main" id="{64AB1583-28D5-E3B4-5912-101D650DD48E}"/>
              </a:ext>
            </a:extLst>
          </p:cNvPr>
          <p:cNvSpPr/>
          <p:nvPr/>
        </p:nvSpPr>
        <p:spPr>
          <a:xfrm>
            <a:off x="603535" y="577190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a:t>
            </a:r>
            <a:endParaRPr lang="it-IT" dirty="0">
              <a:solidFill>
                <a:schemeClr val="tx1"/>
              </a:solidFill>
            </a:endParaRPr>
          </a:p>
          <a:p>
            <a:pPr algn="ctr"/>
            <a:r>
              <a:rPr lang="it-IT" dirty="0">
                <a:solidFill>
                  <a:schemeClr val="tx1"/>
                </a:solidFill>
              </a:rPr>
              <a:t>k = 1 S = 1</a:t>
            </a:r>
          </a:p>
        </p:txBody>
      </p:sp>
      <p:sp>
        <p:nvSpPr>
          <p:cNvPr id="10" name="Rettangolo 9">
            <a:extLst>
              <a:ext uri="{FF2B5EF4-FFF2-40B4-BE49-F238E27FC236}">
                <a16:creationId xmlns:a16="http://schemas.microsoft.com/office/drawing/2014/main" id="{27052866-8E85-447C-21DB-4551E9124883}"/>
              </a:ext>
            </a:extLst>
          </p:cNvPr>
          <p:cNvSpPr/>
          <p:nvPr/>
        </p:nvSpPr>
        <p:spPr>
          <a:xfrm>
            <a:off x="561910" y="3105909"/>
            <a:ext cx="2750250" cy="600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endParaRPr lang="it-IT" dirty="0">
              <a:solidFill>
                <a:schemeClr val="tx1"/>
              </a:solidFill>
            </a:endParaRPr>
          </a:p>
        </p:txBody>
      </p:sp>
      <p:sp>
        <p:nvSpPr>
          <p:cNvPr id="15" name="CasellaDiTesto 14">
            <a:extLst>
              <a:ext uri="{FF2B5EF4-FFF2-40B4-BE49-F238E27FC236}">
                <a16:creationId xmlns:a16="http://schemas.microsoft.com/office/drawing/2014/main" id="{F806B3A8-AD71-D788-44E2-2E75BFAAA837}"/>
              </a:ext>
            </a:extLst>
          </p:cNvPr>
          <p:cNvSpPr txBox="1"/>
          <p:nvPr/>
        </p:nvSpPr>
        <p:spPr>
          <a:xfrm>
            <a:off x="3799840" y="1388304"/>
            <a:ext cx="2651758" cy="369332"/>
          </a:xfrm>
          <a:prstGeom prst="rect">
            <a:avLst/>
          </a:prstGeom>
          <a:noFill/>
        </p:spPr>
        <p:txBody>
          <a:bodyPr wrap="square" rtlCol="0">
            <a:spAutoFit/>
          </a:bodyPr>
          <a:lstStyle/>
          <a:p>
            <a:r>
              <a:rPr lang="it-IT" dirty="0"/>
              <a:t>1536x28x28→ 868x28x28</a:t>
            </a:r>
          </a:p>
        </p:txBody>
      </p:sp>
      <p:sp>
        <p:nvSpPr>
          <p:cNvPr id="16" name="CasellaDiTesto 15">
            <a:extLst>
              <a:ext uri="{FF2B5EF4-FFF2-40B4-BE49-F238E27FC236}">
                <a16:creationId xmlns:a16="http://schemas.microsoft.com/office/drawing/2014/main" id="{F49C7352-6A49-9BCE-5C97-09B4B0651DFC}"/>
              </a:ext>
            </a:extLst>
          </p:cNvPr>
          <p:cNvSpPr txBox="1"/>
          <p:nvPr/>
        </p:nvSpPr>
        <p:spPr>
          <a:xfrm>
            <a:off x="3799840" y="2308426"/>
            <a:ext cx="2651758" cy="369332"/>
          </a:xfrm>
          <a:prstGeom prst="rect">
            <a:avLst/>
          </a:prstGeom>
          <a:noFill/>
        </p:spPr>
        <p:txBody>
          <a:bodyPr wrap="square" rtlCol="0">
            <a:spAutoFit/>
          </a:bodyPr>
          <a:lstStyle/>
          <a:p>
            <a:r>
              <a:rPr lang="it-IT" dirty="0"/>
              <a:t>868x28x28→ 200x28x28</a:t>
            </a:r>
          </a:p>
        </p:txBody>
      </p:sp>
      <p:sp>
        <p:nvSpPr>
          <p:cNvPr id="17" name="CasellaDiTesto 16">
            <a:extLst>
              <a:ext uri="{FF2B5EF4-FFF2-40B4-BE49-F238E27FC236}">
                <a16:creationId xmlns:a16="http://schemas.microsoft.com/office/drawing/2014/main" id="{A78AD4F3-3C46-DF1A-276A-BBEC99887DCD}"/>
              </a:ext>
            </a:extLst>
          </p:cNvPr>
          <p:cNvSpPr txBox="1"/>
          <p:nvPr/>
        </p:nvSpPr>
        <p:spPr>
          <a:xfrm>
            <a:off x="3799840" y="3175543"/>
            <a:ext cx="2651758" cy="369332"/>
          </a:xfrm>
          <a:prstGeom prst="rect">
            <a:avLst/>
          </a:prstGeom>
          <a:noFill/>
        </p:spPr>
        <p:txBody>
          <a:bodyPr wrap="square" rtlCol="0">
            <a:spAutoFit/>
          </a:bodyPr>
          <a:lstStyle/>
          <a:p>
            <a:r>
              <a:rPr lang="it-IT" dirty="0"/>
              <a:t>200x28x28→ 100x28x28</a:t>
            </a:r>
          </a:p>
        </p:txBody>
      </p:sp>
      <p:sp>
        <p:nvSpPr>
          <p:cNvPr id="18" name="CasellaDiTesto 17">
            <a:extLst>
              <a:ext uri="{FF2B5EF4-FFF2-40B4-BE49-F238E27FC236}">
                <a16:creationId xmlns:a16="http://schemas.microsoft.com/office/drawing/2014/main" id="{7D7A4F64-35E1-BDC2-6308-B59B66C448D1}"/>
              </a:ext>
            </a:extLst>
          </p:cNvPr>
          <p:cNvSpPr txBox="1"/>
          <p:nvPr/>
        </p:nvSpPr>
        <p:spPr>
          <a:xfrm>
            <a:off x="3799840" y="4072807"/>
            <a:ext cx="2651758" cy="369332"/>
          </a:xfrm>
          <a:prstGeom prst="rect">
            <a:avLst/>
          </a:prstGeom>
          <a:noFill/>
        </p:spPr>
        <p:txBody>
          <a:bodyPr wrap="square" rtlCol="0">
            <a:spAutoFit/>
          </a:bodyPr>
          <a:lstStyle/>
          <a:p>
            <a:r>
              <a:rPr lang="it-IT" dirty="0"/>
              <a:t>100x28x28→ 200x28x28</a:t>
            </a:r>
          </a:p>
        </p:txBody>
      </p:sp>
      <p:sp>
        <p:nvSpPr>
          <p:cNvPr id="19" name="CasellaDiTesto 18">
            <a:extLst>
              <a:ext uri="{FF2B5EF4-FFF2-40B4-BE49-F238E27FC236}">
                <a16:creationId xmlns:a16="http://schemas.microsoft.com/office/drawing/2014/main" id="{2FE48E8C-B3C9-E29C-F102-5AAFDDC625D5}"/>
              </a:ext>
            </a:extLst>
          </p:cNvPr>
          <p:cNvSpPr txBox="1"/>
          <p:nvPr/>
        </p:nvSpPr>
        <p:spPr>
          <a:xfrm>
            <a:off x="3836386" y="4909626"/>
            <a:ext cx="2651758" cy="369332"/>
          </a:xfrm>
          <a:prstGeom prst="rect">
            <a:avLst/>
          </a:prstGeom>
          <a:noFill/>
        </p:spPr>
        <p:txBody>
          <a:bodyPr wrap="square" rtlCol="0">
            <a:spAutoFit/>
          </a:bodyPr>
          <a:lstStyle/>
          <a:p>
            <a:r>
              <a:rPr lang="it-IT" dirty="0"/>
              <a:t>200x28x28→ 868x28x28</a:t>
            </a:r>
          </a:p>
        </p:txBody>
      </p:sp>
      <p:sp>
        <p:nvSpPr>
          <p:cNvPr id="20" name="CasellaDiTesto 19">
            <a:extLst>
              <a:ext uri="{FF2B5EF4-FFF2-40B4-BE49-F238E27FC236}">
                <a16:creationId xmlns:a16="http://schemas.microsoft.com/office/drawing/2014/main" id="{AD6F485B-C2A2-2A44-6258-180076F2C767}"/>
              </a:ext>
            </a:extLst>
          </p:cNvPr>
          <p:cNvSpPr txBox="1"/>
          <p:nvPr/>
        </p:nvSpPr>
        <p:spPr>
          <a:xfrm>
            <a:off x="3836386" y="5836341"/>
            <a:ext cx="2651758" cy="369332"/>
          </a:xfrm>
          <a:prstGeom prst="rect">
            <a:avLst/>
          </a:prstGeom>
          <a:noFill/>
        </p:spPr>
        <p:txBody>
          <a:bodyPr wrap="square" rtlCol="0">
            <a:spAutoFit/>
          </a:bodyPr>
          <a:lstStyle/>
          <a:p>
            <a:r>
              <a:rPr lang="it-IT" dirty="0"/>
              <a:t>868x28x28→ 1536x28x28</a:t>
            </a:r>
          </a:p>
        </p:txBody>
      </p:sp>
      <p:pic>
        <p:nvPicPr>
          <p:cNvPr id="21" name="Immagine 20" descr="Immagine che contiene testo, documento, schermata&#10;&#10;Descrizione generata automaticamente">
            <a:extLst>
              <a:ext uri="{FF2B5EF4-FFF2-40B4-BE49-F238E27FC236}">
                <a16:creationId xmlns:a16="http://schemas.microsoft.com/office/drawing/2014/main" id="{D74FC3A4-52CD-E9C6-8733-A9D4FC073939}"/>
              </a:ext>
            </a:extLst>
          </p:cNvPr>
          <p:cNvPicPr>
            <a:picLocks noChangeAspect="1"/>
          </p:cNvPicPr>
          <p:nvPr/>
        </p:nvPicPr>
        <p:blipFill>
          <a:blip r:embed="rId2"/>
          <a:stretch>
            <a:fillRect/>
          </a:stretch>
        </p:blipFill>
        <p:spPr>
          <a:xfrm>
            <a:off x="7462522" y="1038574"/>
            <a:ext cx="3281787" cy="3034234"/>
          </a:xfrm>
          <a:prstGeom prst="rect">
            <a:avLst/>
          </a:prstGeom>
        </p:spPr>
      </p:pic>
      <p:pic>
        <p:nvPicPr>
          <p:cNvPr id="22" name="Immagine 21" descr="Immagine che contiene testo, schermata, diagramma, Diagramma&#10;&#10;Descrizione generata automaticamente">
            <a:extLst>
              <a:ext uri="{FF2B5EF4-FFF2-40B4-BE49-F238E27FC236}">
                <a16:creationId xmlns:a16="http://schemas.microsoft.com/office/drawing/2014/main" id="{7A361D03-3C4D-1711-3A9A-81DC98A56B91}"/>
              </a:ext>
            </a:extLst>
          </p:cNvPr>
          <p:cNvPicPr>
            <a:picLocks noChangeAspect="1"/>
          </p:cNvPicPr>
          <p:nvPr/>
        </p:nvPicPr>
        <p:blipFill>
          <a:blip r:embed="rId3"/>
          <a:stretch>
            <a:fillRect/>
          </a:stretch>
        </p:blipFill>
        <p:spPr>
          <a:xfrm>
            <a:off x="7498185" y="4281893"/>
            <a:ext cx="3246124" cy="2375605"/>
          </a:xfrm>
          <a:prstGeom prst="rect">
            <a:avLst/>
          </a:prstGeom>
        </p:spPr>
      </p:pic>
    </p:spTree>
    <p:extLst>
      <p:ext uri="{BB962C8B-B14F-4D97-AF65-F5344CB8AC3E}">
        <p14:creationId xmlns:p14="http://schemas.microsoft.com/office/powerpoint/2010/main" val="115729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B5CE8-48B5-3AE5-0D49-6F9F2D457447}"/>
              </a:ext>
            </a:extLst>
          </p:cNvPr>
          <p:cNvSpPr>
            <a:spLocks noGrp="1"/>
          </p:cNvSpPr>
          <p:nvPr>
            <p:ph type="title"/>
          </p:nvPr>
        </p:nvSpPr>
        <p:spPr/>
        <p:txBody>
          <a:bodyPr/>
          <a:lstStyle/>
          <a:p>
            <a:pPr algn="ctr"/>
            <a:r>
              <a:rPr lang="it-IT" dirty="0"/>
              <a:t>Testing </a:t>
            </a:r>
            <a:r>
              <a:rPr lang="it-IT" dirty="0" err="1"/>
              <a:t>results</a:t>
            </a:r>
            <a:r>
              <a:rPr lang="it-IT" dirty="0"/>
              <a:t> 1</a:t>
            </a:r>
            <a:r>
              <a:rPr lang="it-IT" baseline="30000" dirty="0"/>
              <a:t>st</a:t>
            </a:r>
            <a:r>
              <a:rPr lang="it-IT" dirty="0"/>
              <a:t> model</a:t>
            </a:r>
          </a:p>
        </p:txBody>
      </p:sp>
      <p:pic>
        <p:nvPicPr>
          <p:cNvPr id="4" name="Immagine 3" descr="Immagine che contiene testo, linea, diagramma, schermata&#10;&#10;Descrizione generata automaticamente">
            <a:extLst>
              <a:ext uri="{FF2B5EF4-FFF2-40B4-BE49-F238E27FC236}">
                <a16:creationId xmlns:a16="http://schemas.microsoft.com/office/drawing/2014/main" id="{30C9AAD9-F9BE-D183-72EA-14FBA2D6C57B}"/>
              </a:ext>
            </a:extLst>
          </p:cNvPr>
          <p:cNvPicPr>
            <a:picLocks noChangeAspect="1"/>
          </p:cNvPicPr>
          <p:nvPr/>
        </p:nvPicPr>
        <p:blipFill>
          <a:blip r:embed="rId2"/>
          <a:stretch>
            <a:fillRect/>
          </a:stretch>
        </p:blipFill>
        <p:spPr>
          <a:xfrm>
            <a:off x="231502" y="1690688"/>
            <a:ext cx="3078480" cy="2430780"/>
          </a:xfrm>
          <a:prstGeom prst="rect">
            <a:avLst/>
          </a:prstGeom>
        </p:spPr>
      </p:pic>
      <p:pic>
        <p:nvPicPr>
          <p:cNvPr id="5" name="Immagine 4" descr="Immagine che contiene schermata, testo, Rettangolo, diagramma&#10;&#10;Descrizione generata automaticamente">
            <a:extLst>
              <a:ext uri="{FF2B5EF4-FFF2-40B4-BE49-F238E27FC236}">
                <a16:creationId xmlns:a16="http://schemas.microsoft.com/office/drawing/2014/main" id="{C3C8E887-7585-B3C6-3C6D-93E2CD8C118E}"/>
              </a:ext>
            </a:extLst>
          </p:cNvPr>
          <p:cNvPicPr>
            <a:picLocks noChangeAspect="1"/>
          </p:cNvPicPr>
          <p:nvPr/>
        </p:nvPicPr>
        <p:blipFill>
          <a:blip r:embed="rId3"/>
          <a:stretch>
            <a:fillRect/>
          </a:stretch>
        </p:blipFill>
        <p:spPr>
          <a:xfrm>
            <a:off x="231503" y="4121468"/>
            <a:ext cx="3078479" cy="2260627"/>
          </a:xfrm>
          <a:prstGeom prst="rect">
            <a:avLst/>
          </a:prstGeom>
        </p:spPr>
      </p:pic>
      <p:pic>
        <p:nvPicPr>
          <p:cNvPr id="6" name="Immagine 5" descr="Immagine che contiene testo, linea, schermata, Diagramma&#10;&#10;Descrizione generata automaticamente">
            <a:extLst>
              <a:ext uri="{FF2B5EF4-FFF2-40B4-BE49-F238E27FC236}">
                <a16:creationId xmlns:a16="http://schemas.microsoft.com/office/drawing/2014/main" id="{09526C48-822C-4F3B-699E-B7CFC3605564}"/>
              </a:ext>
            </a:extLst>
          </p:cNvPr>
          <p:cNvPicPr>
            <a:picLocks noChangeAspect="1"/>
          </p:cNvPicPr>
          <p:nvPr/>
        </p:nvPicPr>
        <p:blipFill>
          <a:blip r:embed="rId4"/>
          <a:stretch>
            <a:fillRect/>
          </a:stretch>
        </p:blipFill>
        <p:spPr>
          <a:xfrm>
            <a:off x="3215093" y="1690688"/>
            <a:ext cx="3078479" cy="2365054"/>
          </a:xfrm>
          <a:prstGeom prst="rect">
            <a:avLst/>
          </a:prstGeom>
        </p:spPr>
      </p:pic>
      <p:pic>
        <p:nvPicPr>
          <p:cNvPr id="7" name="Immagine 6" descr="Immagine che contiene schermata, testo, diagramma, Policromia&#10;&#10;Descrizione generata automaticamente">
            <a:extLst>
              <a:ext uri="{FF2B5EF4-FFF2-40B4-BE49-F238E27FC236}">
                <a16:creationId xmlns:a16="http://schemas.microsoft.com/office/drawing/2014/main" id="{3A7B48E3-1E3E-2C95-DE6A-9701A6ECE12C}"/>
              </a:ext>
            </a:extLst>
          </p:cNvPr>
          <p:cNvPicPr>
            <a:picLocks noChangeAspect="1"/>
          </p:cNvPicPr>
          <p:nvPr/>
        </p:nvPicPr>
        <p:blipFill>
          <a:blip r:embed="rId5"/>
          <a:stretch>
            <a:fillRect/>
          </a:stretch>
        </p:blipFill>
        <p:spPr>
          <a:xfrm>
            <a:off x="3309982" y="4055741"/>
            <a:ext cx="2983590" cy="2326353"/>
          </a:xfrm>
          <a:prstGeom prst="rect">
            <a:avLst/>
          </a:prstGeom>
        </p:spPr>
      </p:pic>
      <p:pic>
        <p:nvPicPr>
          <p:cNvPr id="8" name="Immagine 7" descr="Immagine che contiene testo, schermata, linea, Diagramma&#10;&#10;Descrizione generata automaticamente">
            <a:extLst>
              <a:ext uri="{FF2B5EF4-FFF2-40B4-BE49-F238E27FC236}">
                <a16:creationId xmlns:a16="http://schemas.microsoft.com/office/drawing/2014/main" id="{03B69B00-6CEA-8508-A46C-9205892D9FC8}"/>
              </a:ext>
            </a:extLst>
          </p:cNvPr>
          <p:cNvPicPr>
            <a:picLocks noChangeAspect="1"/>
          </p:cNvPicPr>
          <p:nvPr/>
        </p:nvPicPr>
        <p:blipFill>
          <a:blip r:embed="rId6"/>
          <a:stretch>
            <a:fillRect/>
          </a:stretch>
        </p:blipFill>
        <p:spPr>
          <a:xfrm>
            <a:off x="6285404" y="1690687"/>
            <a:ext cx="2867289" cy="2299328"/>
          </a:xfrm>
          <a:prstGeom prst="rect">
            <a:avLst/>
          </a:prstGeom>
        </p:spPr>
      </p:pic>
      <p:pic>
        <p:nvPicPr>
          <p:cNvPr id="9" name="Immagine 8" descr="Immagine che contiene testo, schermata, linea, Diagramma&#10;&#10;Descrizione generata automaticamente">
            <a:extLst>
              <a:ext uri="{FF2B5EF4-FFF2-40B4-BE49-F238E27FC236}">
                <a16:creationId xmlns:a16="http://schemas.microsoft.com/office/drawing/2014/main" id="{5F0E7953-FE34-43DE-23B3-BF019A971617}"/>
              </a:ext>
            </a:extLst>
          </p:cNvPr>
          <p:cNvPicPr>
            <a:picLocks noChangeAspect="1"/>
          </p:cNvPicPr>
          <p:nvPr/>
        </p:nvPicPr>
        <p:blipFill>
          <a:blip r:embed="rId7"/>
          <a:stretch>
            <a:fillRect/>
          </a:stretch>
        </p:blipFill>
        <p:spPr>
          <a:xfrm>
            <a:off x="9152693" y="1690685"/>
            <a:ext cx="2975422" cy="2297941"/>
          </a:xfrm>
          <a:prstGeom prst="rect">
            <a:avLst/>
          </a:prstGeom>
        </p:spPr>
      </p:pic>
      <p:pic>
        <p:nvPicPr>
          <p:cNvPr id="10" name="Immagine 9" descr="Immagine che contiene schermata, Policromia, Rettangolo, testo&#10;&#10;Descrizione generata automaticamente">
            <a:extLst>
              <a:ext uri="{FF2B5EF4-FFF2-40B4-BE49-F238E27FC236}">
                <a16:creationId xmlns:a16="http://schemas.microsoft.com/office/drawing/2014/main" id="{CD5510B1-8264-7A7E-9A97-E627CDDAECF7}"/>
              </a:ext>
            </a:extLst>
          </p:cNvPr>
          <p:cNvPicPr>
            <a:picLocks noChangeAspect="1"/>
          </p:cNvPicPr>
          <p:nvPr/>
        </p:nvPicPr>
        <p:blipFill>
          <a:blip r:embed="rId8"/>
          <a:stretch>
            <a:fillRect/>
          </a:stretch>
        </p:blipFill>
        <p:spPr>
          <a:xfrm>
            <a:off x="6293572" y="3970364"/>
            <a:ext cx="3078479" cy="2426809"/>
          </a:xfrm>
          <a:prstGeom prst="rect">
            <a:avLst/>
          </a:prstGeom>
        </p:spPr>
      </p:pic>
      <p:pic>
        <p:nvPicPr>
          <p:cNvPr id="11" name="Immagine 10" descr="Immagine che contiene schermata, diagramma, Rettangolo, testo&#10;&#10;Descrizione generata automaticamente">
            <a:extLst>
              <a:ext uri="{FF2B5EF4-FFF2-40B4-BE49-F238E27FC236}">
                <a16:creationId xmlns:a16="http://schemas.microsoft.com/office/drawing/2014/main" id="{5E788084-68D9-9CE7-E9B2-0BC7253010CD}"/>
              </a:ext>
            </a:extLst>
          </p:cNvPr>
          <p:cNvPicPr>
            <a:picLocks noChangeAspect="1"/>
          </p:cNvPicPr>
          <p:nvPr/>
        </p:nvPicPr>
        <p:blipFill>
          <a:blip r:embed="rId9"/>
          <a:stretch>
            <a:fillRect/>
          </a:stretch>
        </p:blipFill>
        <p:spPr>
          <a:xfrm>
            <a:off x="9353714" y="3970364"/>
            <a:ext cx="2774401" cy="2413460"/>
          </a:xfrm>
          <a:prstGeom prst="rect">
            <a:avLst/>
          </a:prstGeom>
        </p:spPr>
      </p:pic>
    </p:spTree>
    <p:extLst>
      <p:ext uri="{BB962C8B-B14F-4D97-AF65-F5344CB8AC3E}">
        <p14:creationId xmlns:p14="http://schemas.microsoft.com/office/powerpoint/2010/main" val="4154942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69A94C-83DA-264C-737F-8047523BFBEC}"/>
              </a:ext>
            </a:extLst>
          </p:cNvPr>
          <p:cNvSpPr>
            <a:spLocks noGrp="1"/>
          </p:cNvSpPr>
          <p:nvPr>
            <p:ph type="title"/>
          </p:nvPr>
        </p:nvSpPr>
        <p:spPr>
          <a:xfrm>
            <a:off x="8493760" y="124222"/>
            <a:ext cx="2860040" cy="1325563"/>
          </a:xfrm>
        </p:spPr>
        <p:txBody>
          <a:bodyPr/>
          <a:lstStyle/>
          <a:p>
            <a:r>
              <a:rPr lang="it-IT" dirty="0"/>
              <a:t>2</a:t>
            </a:r>
            <a:r>
              <a:rPr lang="it-IT" baseline="30000" dirty="0"/>
              <a:t>nd </a:t>
            </a:r>
            <a:r>
              <a:rPr lang="it-IT" dirty="0"/>
              <a:t>Model</a:t>
            </a:r>
          </a:p>
        </p:txBody>
      </p:sp>
      <p:sp>
        <p:nvSpPr>
          <p:cNvPr id="4" name="Rettangolo 3">
            <a:extLst>
              <a:ext uri="{FF2B5EF4-FFF2-40B4-BE49-F238E27FC236}">
                <a16:creationId xmlns:a16="http://schemas.microsoft.com/office/drawing/2014/main" id="{7D11E410-E83C-7FB0-407B-4C64D8F93D35}"/>
              </a:ext>
            </a:extLst>
          </p:cNvPr>
          <p:cNvSpPr/>
          <p:nvPr/>
        </p:nvSpPr>
        <p:spPr>
          <a:xfrm>
            <a:off x="561910" y="264293"/>
            <a:ext cx="2750250" cy="8158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a:p>
            <a:pPr algn="ctr"/>
            <a:endParaRPr lang="it-IT" dirty="0">
              <a:solidFill>
                <a:schemeClr val="tx1"/>
              </a:solidFill>
            </a:endParaRPr>
          </a:p>
        </p:txBody>
      </p:sp>
      <p:sp>
        <p:nvSpPr>
          <p:cNvPr id="5" name="Rettangolo 4">
            <a:extLst>
              <a:ext uri="{FF2B5EF4-FFF2-40B4-BE49-F238E27FC236}">
                <a16:creationId xmlns:a16="http://schemas.microsoft.com/office/drawing/2014/main" id="{C679280D-26B4-19C2-8FCF-A81A23F86B6E}"/>
              </a:ext>
            </a:extLst>
          </p:cNvPr>
          <p:cNvSpPr/>
          <p:nvPr/>
        </p:nvSpPr>
        <p:spPr>
          <a:xfrm>
            <a:off x="561910" y="1526444"/>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7" name="Rettangolo 6">
            <a:extLst>
              <a:ext uri="{FF2B5EF4-FFF2-40B4-BE49-F238E27FC236}">
                <a16:creationId xmlns:a16="http://schemas.microsoft.com/office/drawing/2014/main" id="{6E4EAF4A-7A38-35F4-727D-2A953B85E0F8}"/>
              </a:ext>
            </a:extLst>
          </p:cNvPr>
          <p:cNvSpPr/>
          <p:nvPr/>
        </p:nvSpPr>
        <p:spPr>
          <a:xfrm>
            <a:off x="603535" y="3565271"/>
            <a:ext cx="2750250" cy="70617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 </a:t>
            </a:r>
          </a:p>
        </p:txBody>
      </p:sp>
      <p:sp>
        <p:nvSpPr>
          <p:cNvPr id="8" name="Rettangolo 7">
            <a:extLst>
              <a:ext uri="{FF2B5EF4-FFF2-40B4-BE49-F238E27FC236}">
                <a16:creationId xmlns:a16="http://schemas.microsoft.com/office/drawing/2014/main" id="{B49110E7-ABC8-69C1-A0AD-047339200B94}"/>
              </a:ext>
            </a:extLst>
          </p:cNvPr>
          <p:cNvSpPr/>
          <p:nvPr/>
        </p:nvSpPr>
        <p:spPr>
          <a:xfrm>
            <a:off x="603535" y="4786486"/>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9" name="Rettangolo 8">
            <a:extLst>
              <a:ext uri="{FF2B5EF4-FFF2-40B4-BE49-F238E27FC236}">
                <a16:creationId xmlns:a16="http://schemas.microsoft.com/office/drawing/2014/main" id="{BF0811EC-1512-BD65-3E85-3E6602F69094}"/>
              </a:ext>
            </a:extLst>
          </p:cNvPr>
          <p:cNvSpPr/>
          <p:nvPr/>
        </p:nvSpPr>
        <p:spPr>
          <a:xfrm>
            <a:off x="603535" y="6061547"/>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a:t>
            </a:r>
            <a:endParaRPr lang="it-IT" dirty="0">
              <a:solidFill>
                <a:schemeClr val="tx1"/>
              </a:solidFill>
            </a:endParaRPr>
          </a:p>
          <a:p>
            <a:pPr algn="ctr"/>
            <a:r>
              <a:rPr lang="it-IT" dirty="0">
                <a:solidFill>
                  <a:schemeClr val="tx1"/>
                </a:solidFill>
              </a:rPr>
              <a:t>k = 1 S = 1</a:t>
            </a:r>
          </a:p>
        </p:txBody>
      </p:sp>
      <p:sp>
        <p:nvSpPr>
          <p:cNvPr id="16" name="Rettangolo 15">
            <a:extLst>
              <a:ext uri="{FF2B5EF4-FFF2-40B4-BE49-F238E27FC236}">
                <a16:creationId xmlns:a16="http://schemas.microsoft.com/office/drawing/2014/main" id="{0FD834A5-F486-FB19-BE20-C0E4CAC9057F}"/>
              </a:ext>
            </a:extLst>
          </p:cNvPr>
          <p:cNvSpPr/>
          <p:nvPr/>
        </p:nvSpPr>
        <p:spPr>
          <a:xfrm>
            <a:off x="561910" y="2766795"/>
            <a:ext cx="2750250" cy="600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endParaRPr lang="it-IT" dirty="0">
              <a:solidFill>
                <a:schemeClr val="tx1"/>
              </a:solidFill>
            </a:endParaRPr>
          </a:p>
        </p:txBody>
      </p:sp>
      <p:sp>
        <p:nvSpPr>
          <p:cNvPr id="17" name="Rettangolo 16">
            <a:extLst>
              <a:ext uri="{FF2B5EF4-FFF2-40B4-BE49-F238E27FC236}">
                <a16:creationId xmlns:a16="http://schemas.microsoft.com/office/drawing/2014/main" id="{3D67797C-13B4-5D1C-5BF3-B8AB050288AA}"/>
              </a:ext>
            </a:extLst>
          </p:cNvPr>
          <p:cNvSpPr/>
          <p:nvPr/>
        </p:nvSpPr>
        <p:spPr>
          <a:xfrm>
            <a:off x="838200" y="1177634"/>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18" name="Rettangolo 17">
            <a:extLst>
              <a:ext uri="{FF2B5EF4-FFF2-40B4-BE49-F238E27FC236}">
                <a16:creationId xmlns:a16="http://schemas.microsoft.com/office/drawing/2014/main" id="{37D92F6E-1DF3-B766-862E-AF18A063BD38}"/>
              </a:ext>
            </a:extLst>
          </p:cNvPr>
          <p:cNvSpPr/>
          <p:nvPr/>
        </p:nvSpPr>
        <p:spPr>
          <a:xfrm>
            <a:off x="838200" y="2395755"/>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19" name="Rettangolo 18">
            <a:extLst>
              <a:ext uri="{FF2B5EF4-FFF2-40B4-BE49-F238E27FC236}">
                <a16:creationId xmlns:a16="http://schemas.microsoft.com/office/drawing/2014/main" id="{FD3A2ED6-6F26-6144-0407-12E1332CC181}"/>
              </a:ext>
            </a:extLst>
          </p:cNvPr>
          <p:cNvSpPr/>
          <p:nvPr/>
        </p:nvSpPr>
        <p:spPr>
          <a:xfrm>
            <a:off x="796575" y="4373744"/>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20" name="Rettangolo 19">
            <a:extLst>
              <a:ext uri="{FF2B5EF4-FFF2-40B4-BE49-F238E27FC236}">
                <a16:creationId xmlns:a16="http://schemas.microsoft.com/office/drawing/2014/main" id="{AF1440BB-7DD6-381E-3BBB-C607C7580C4D}"/>
              </a:ext>
            </a:extLst>
          </p:cNvPr>
          <p:cNvSpPr/>
          <p:nvPr/>
        </p:nvSpPr>
        <p:spPr>
          <a:xfrm>
            <a:off x="838200" y="5659798"/>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21" name="CasellaDiTesto 20">
            <a:extLst>
              <a:ext uri="{FF2B5EF4-FFF2-40B4-BE49-F238E27FC236}">
                <a16:creationId xmlns:a16="http://schemas.microsoft.com/office/drawing/2014/main" id="{23287287-F350-FBD2-773D-7A930C4AC372}"/>
              </a:ext>
            </a:extLst>
          </p:cNvPr>
          <p:cNvSpPr txBox="1"/>
          <p:nvPr/>
        </p:nvSpPr>
        <p:spPr>
          <a:xfrm>
            <a:off x="3708404" y="487567"/>
            <a:ext cx="2651758" cy="369332"/>
          </a:xfrm>
          <a:prstGeom prst="rect">
            <a:avLst/>
          </a:prstGeom>
          <a:noFill/>
        </p:spPr>
        <p:txBody>
          <a:bodyPr wrap="square" rtlCol="0">
            <a:spAutoFit/>
          </a:bodyPr>
          <a:lstStyle/>
          <a:p>
            <a:r>
              <a:rPr lang="it-IT" dirty="0"/>
              <a:t>1536x28x28→ 868x28x28</a:t>
            </a:r>
          </a:p>
        </p:txBody>
      </p:sp>
      <p:sp>
        <p:nvSpPr>
          <p:cNvPr id="22" name="CasellaDiTesto 21">
            <a:extLst>
              <a:ext uri="{FF2B5EF4-FFF2-40B4-BE49-F238E27FC236}">
                <a16:creationId xmlns:a16="http://schemas.microsoft.com/office/drawing/2014/main" id="{730A012B-4A57-BD8E-A4E1-3BEE703C89CF}"/>
              </a:ext>
            </a:extLst>
          </p:cNvPr>
          <p:cNvSpPr txBox="1"/>
          <p:nvPr/>
        </p:nvSpPr>
        <p:spPr>
          <a:xfrm>
            <a:off x="3799840" y="1661998"/>
            <a:ext cx="2651758" cy="369332"/>
          </a:xfrm>
          <a:prstGeom prst="rect">
            <a:avLst/>
          </a:prstGeom>
          <a:noFill/>
        </p:spPr>
        <p:txBody>
          <a:bodyPr wrap="square" rtlCol="0">
            <a:spAutoFit/>
          </a:bodyPr>
          <a:lstStyle/>
          <a:p>
            <a:r>
              <a:rPr lang="it-IT" dirty="0"/>
              <a:t>868x28x28→ 200x28x28</a:t>
            </a:r>
          </a:p>
        </p:txBody>
      </p:sp>
      <p:sp>
        <p:nvSpPr>
          <p:cNvPr id="23" name="CasellaDiTesto 22">
            <a:extLst>
              <a:ext uri="{FF2B5EF4-FFF2-40B4-BE49-F238E27FC236}">
                <a16:creationId xmlns:a16="http://schemas.microsoft.com/office/drawing/2014/main" id="{91EDEBA5-A170-8538-97D2-817D7286BFF5}"/>
              </a:ext>
            </a:extLst>
          </p:cNvPr>
          <p:cNvSpPr txBox="1"/>
          <p:nvPr/>
        </p:nvSpPr>
        <p:spPr>
          <a:xfrm>
            <a:off x="3799840" y="2836429"/>
            <a:ext cx="2651758" cy="369332"/>
          </a:xfrm>
          <a:prstGeom prst="rect">
            <a:avLst/>
          </a:prstGeom>
          <a:noFill/>
        </p:spPr>
        <p:txBody>
          <a:bodyPr wrap="square" rtlCol="0">
            <a:spAutoFit/>
          </a:bodyPr>
          <a:lstStyle/>
          <a:p>
            <a:r>
              <a:rPr lang="it-IT" dirty="0"/>
              <a:t>200x28x28→ 100x28x28</a:t>
            </a:r>
          </a:p>
        </p:txBody>
      </p:sp>
      <p:sp>
        <p:nvSpPr>
          <p:cNvPr id="24" name="CasellaDiTesto 23">
            <a:extLst>
              <a:ext uri="{FF2B5EF4-FFF2-40B4-BE49-F238E27FC236}">
                <a16:creationId xmlns:a16="http://schemas.microsoft.com/office/drawing/2014/main" id="{158B091D-C6F3-7F51-41E5-C6536CC0348C}"/>
              </a:ext>
            </a:extLst>
          </p:cNvPr>
          <p:cNvSpPr txBox="1"/>
          <p:nvPr/>
        </p:nvSpPr>
        <p:spPr>
          <a:xfrm>
            <a:off x="3799840" y="3733693"/>
            <a:ext cx="2651758" cy="369332"/>
          </a:xfrm>
          <a:prstGeom prst="rect">
            <a:avLst/>
          </a:prstGeom>
          <a:noFill/>
        </p:spPr>
        <p:txBody>
          <a:bodyPr wrap="square" rtlCol="0">
            <a:spAutoFit/>
          </a:bodyPr>
          <a:lstStyle/>
          <a:p>
            <a:r>
              <a:rPr lang="it-IT" dirty="0"/>
              <a:t>100x28x28→ 200x28x28</a:t>
            </a:r>
          </a:p>
        </p:txBody>
      </p:sp>
      <p:sp>
        <p:nvSpPr>
          <p:cNvPr id="25" name="CasellaDiTesto 24">
            <a:extLst>
              <a:ext uri="{FF2B5EF4-FFF2-40B4-BE49-F238E27FC236}">
                <a16:creationId xmlns:a16="http://schemas.microsoft.com/office/drawing/2014/main" id="{32D410D1-B663-0C51-C65F-6FB2EFC392EA}"/>
              </a:ext>
            </a:extLst>
          </p:cNvPr>
          <p:cNvSpPr txBox="1"/>
          <p:nvPr/>
        </p:nvSpPr>
        <p:spPr>
          <a:xfrm>
            <a:off x="3836386" y="4909626"/>
            <a:ext cx="2651758" cy="369332"/>
          </a:xfrm>
          <a:prstGeom prst="rect">
            <a:avLst/>
          </a:prstGeom>
          <a:noFill/>
        </p:spPr>
        <p:txBody>
          <a:bodyPr wrap="square" rtlCol="0">
            <a:spAutoFit/>
          </a:bodyPr>
          <a:lstStyle/>
          <a:p>
            <a:r>
              <a:rPr lang="it-IT" dirty="0"/>
              <a:t>200x28x28→ 868x28x28</a:t>
            </a:r>
          </a:p>
        </p:txBody>
      </p:sp>
      <p:sp>
        <p:nvSpPr>
          <p:cNvPr id="26" name="CasellaDiTesto 25">
            <a:extLst>
              <a:ext uri="{FF2B5EF4-FFF2-40B4-BE49-F238E27FC236}">
                <a16:creationId xmlns:a16="http://schemas.microsoft.com/office/drawing/2014/main" id="{5088C84A-CA6D-7C2E-DB2B-C3BDC4CD8C11}"/>
              </a:ext>
            </a:extLst>
          </p:cNvPr>
          <p:cNvSpPr txBox="1"/>
          <p:nvPr/>
        </p:nvSpPr>
        <p:spPr>
          <a:xfrm>
            <a:off x="3799840" y="6072114"/>
            <a:ext cx="2651758" cy="369332"/>
          </a:xfrm>
          <a:prstGeom prst="rect">
            <a:avLst/>
          </a:prstGeom>
          <a:noFill/>
        </p:spPr>
        <p:txBody>
          <a:bodyPr wrap="square" rtlCol="0">
            <a:spAutoFit/>
          </a:bodyPr>
          <a:lstStyle/>
          <a:p>
            <a:r>
              <a:rPr lang="it-IT" dirty="0"/>
              <a:t>868x28x28→ 1536x28x28</a:t>
            </a:r>
          </a:p>
        </p:txBody>
      </p:sp>
      <p:pic>
        <p:nvPicPr>
          <p:cNvPr id="27" name="Immagine 26" descr="Immagine che contiene testo, Carattere, schermata, numero&#10;&#10;Descrizione generata automaticamente">
            <a:extLst>
              <a:ext uri="{FF2B5EF4-FFF2-40B4-BE49-F238E27FC236}">
                <a16:creationId xmlns:a16="http://schemas.microsoft.com/office/drawing/2014/main" id="{1F71AFB6-B577-A892-76B2-27FF396797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22289" y="1177634"/>
            <a:ext cx="3532384" cy="2745004"/>
          </a:xfrm>
          <a:prstGeom prst="rect">
            <a:avLst/>
          </a:prstGeom>
          <a:noFill/>
          <a:ln>
            <a:noFill/>
          </a:ln>
        </p:spPr>
      </p:pic>
      <p:pic>
        <p:nvPicPr>
          <p:cNvPr id="28" name="Immagine 27" descr="Immagine che contiene testo, schermata, Diagramma, diagramma&#10;&#10;Descrizione generata automaticamente">
            <a:extLst>
              <a:ext uri="{FF2B5EF4-FFF2-40B4-BE49-F238E27FC236}">
                <a16:creationId xmlns:a16="http://schemas.microsoft.com/office/drawing/2014/main" id="{C8377B8F-BAD1-232F-56F9-D6D26DAADE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2289" y="4166261"/>
            <a:ext cx="3532384" cy="2567517"/>
          </a:xfrm>
          <a:prstGeom prst="rect">
            <a:avLst/>
          </a:prstGeom>
          <a:noFill/>
          <a:ln>
            <a:noFill/>
          </a:ln>
        </p:spPr>
      </p:pic>
    </p:spTree>
    <p:extLst>
      <p:ext uri="{BB962C8B-B14F-4D97-AF65-F5344CB8AC3E}">
        <p14:creationId xmlns:p14="http://schemas.microsoft.com/office/powerpoint/2010/main" val="1986042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26B155-28C9-F8C9-CBB7-072BD959841F}"/>
              </a:ext>
            </a:extLst>
          </p:cNvPr>
          <p:cNvSpPr>
            <a:spLocks noGrp="1"/>
          </p:cNvSpPr>
          <p:nvPr>
            <p:ph type="title"/>
          </p:nvPr>
        </p:nvSpPr>
        <p:spPr/>
        <p:txBody>
          <a:bodyPr/>
          <a:lstStyle/>
          <a:p>
            <a:pPr algn="ctr"/>
            <a:r>
              <a:rPr lang="it-IT" dirty="0"/>
              <a:t>Testing </a:t>
            </a:r>
            <a:r>
              <a:rPr lang="it-IT" dirty="0" err="1"/>
              <a:t>results</a:t>
            </a:r>
            <a:r>
              <a:rPr lang="it-IT" dirty="0"/>
              <a:t> 2</a:t>
            </a:r>
            <a:r>
              <a:rPr lang="it-IT" baseline="30000" dirty="0"/>
              <a:t>nd </a:t>
            </a:r>
            <a:r>
              <a:rPr lang="it-IT" dirty="0"/>
              <a:t>model</a:t>
            </a:r>
          </a:p>
        </p:txBody>
      </p:sp>
      <p:pic>
        <p:nvPicPr>
          <p:cNvPr id="6" name="Immagine 5" descr="Immagine che contiene testo, schermata, diagramma, linea&#10;&#10;Descrizione generata automaticamente">
            <a:extLst>
              <a:ext uri="{FF2B5EF4-FFF2-40B4-BE49-F238E27FC236}">
                <a16:creationId xmlns:a16="http://schemas.microsoft.com/office/drawing/2014/main" id="{E00B5BEC-8BAE-FF70-6F77-EE0B9430CC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790" y="1690688"/>
            <a:ext cx="2956561" cy="4686300"/>
          </a:xfrm>
          <a:prstGeom prst="rect">
            <a:avLst/>
          </a:prstGeom>
          <a:noFill/>
          <a:ln>
            <a:noFill/>
          </a:ln>
        </p:spPr>
      </p:pic>
      <p:pic>
        <p:nvPicPr>
          <p:cNvPr id="7" name="Immagine 6" descr="Immagine che contiene testo, schermata, diagramma, linea&#10;&#10;Descrizione generata automaticamente">
            <a:extLst>
              <a:ext uri="{FF2B5EF4-FFF2-40B4-BE49-F238E27FC236}">
                <a16:creationId xmlns:a16="http://schemas.microsoft.com/office/drawing/2014/main" id="{474A66C9-9FB6-6D62-F14E-7C1F33BBF1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3351" y="1690688"/>
            <a:ext cx="2956560" cy="4686300"/>
          </a:xfrm>
          <a:prstGeom prst="rect">
            <a:avLst/>
          </a:prstGeom>
          <a:noFill/>
          <a:ln>
            <a:noFill/>
          </a:ln>
        </p:spPr>
      </p:pic>
      <p:pic>
        <p:nvPicPr>
          <p:cNvPr id="8" name="Immagine 7" descr="Immagine che contiene testo, schermata, diagramma, Diagramma&#10;&#10;Descrizione generata automaticamente">
            <a:extLst>
              <a:ext uri="{FF2B5EF4-FFF2-40B4-BE49-F238E27FC236}">
                <a16:creationId xmlns:a16="http://schemas.microsoft.com/office/drawing/2014/main" id="{FF9321A4-1220-4730-B2C9-AF93493B23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90688"/>
            <a:ext cx="2956560" cy="4686300"/>
          </a:xfrm>
          <a:prstGeom prst="rect">
            <a:avLst/>
          </a:prstGeom>
          <a:noFill/>
          <a:ln>
            <a:noFill/>
          </a:ln>
        </p:spPr>
      </p:pic>
      <p:pic>
        <p:nvPicPr>
          <p:cNvPr id="9" name="Immagine 8" descr="Immagine che contiene testo, schermata, diagramma, Diagramma&#10;&#10;Descrizione generata automaticamente">
            <a:extLst>
              <a:ext uri="{FF2B5EF4-FFF2-40B4-BE49-F238E27FC236}">
                <a16:creationId xmlns:a16="http://schemas.microsoft.com/office/drawing/2014/main" id="{BE1DF5E5-2C35-3BD1-27F0-752FA7921C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52559" y="1690688"/>
            <a:ext cx="2956559" cy="4686300"/>
          </a:xfrm>
          <a:prstGeom prst="rect">
            <a:avLst/>
          </a:prstGeom>
          <a:noFill/>
          <a:ln>
            <a:noFill/>
          </a:ln>
        </p:spPr>
      </p:pic>
    </p:spTree>
    <p:extLst>
      <p:ext uri="{BB962C8B-B14F-4D97-AF65-F5344CB8AC3E}">
        <p14:creationId xmlns:p14="http://schemas.microsoft.com/office/powerpoint/2010/main" val="3595224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A2EBFF-BD99-5572-2DB2-AF6E7AA79354}"/>
              </a:ext>
            </a:extLst>
          </p:cNvPr>
          <p:cNvSpPr>
            <a:spLocks noGrp="1"/>
          </p:cNvSpPr>
          <p:nvPr>
            <p:ph type="title"/>
          </p:nvPr>
        </p:nvSpPr>
        <p:spPr>
          <a:xfrm>
            <a:off x="8879842" y="-18622"/>
            <a:ext cx="2514600" cy="1325563"/>
          </a:xfrm>
        </p:spPr>
        <p:txBody>
          <a:bodyPr/>
          <a:lstStyle/>
          <a:p>
            <a:r>
              <a:rPr lang="it-IT" dirty="0"/>
              <a:t>3</a:t>
            </a:r>
            <a:r>
              <a:rPr lang="it-IT" baseline="30000" dirty="0"/>
              <a:t>rd </a:t>
            </a:r>
            <a:r>
              <a:rPr lang="it-IT" dirty="0"/>
              <a:t>Model</a:t>
            </a:r>
          </a:p>
        </p:txBody>
      </p:sp>
      <p:sp>
        <p:nvSpPr>
          <p:cNvPr id="4" name="Rettangolo 3">
            <a:extLst>
              <a:ext uri="{FF2B5EF4-FFF2-40B4-BE49-F238E27FC236}">
                <a16:creationId xmlns:a16="http://schemas.microsoft.com/office/drawing/2014/main" id="{5FCB4B05-E632-9495-7598-485651598626}"/>
              </a:ext>
            </a:extLst>
          </p:cNvPr>
          <p:cNvSpPr/>
          <p:nvPr/>
        </p:nvSpPr>
        <p:spPr>
          <a:xfrm>
            <a:off x="561910" y="203683"/>
            <a:ext cx="2750250" cy="8158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a:p>
            <a:pPr algn="ctr"/>
            <a:endParaRPr lang="it-IT" dirty="0">
              <a:solidFill>
                <a:schemeClr val="tx1"/>
              </a:solidFill>
            </a:endParaRPr>
          </a:p>
        </p:txBody>
      </p:sp>
      <p:sp>
        <p:nvSpPr>
          <p:cNvPr id="5" name="Rettangolo 4">
            <a:extLst>
              <a:ext uri="{FF2B5EF4-FFF2-40B4-BE49-F238E27FC236}">
                <a16:creationId xmlns:a16="http://schemas.microsoft.com/office/drawing/2014/main" id="{6983A772-A0E8-E449-B983-B1CF422D9125}"/>
              </a:ext>
            </a:extLst>
          </p:cNvPr>
          <p:cNvSpPr/>
          <p:nvPr/>
        </p:nvSpPr>
        <p:spPr>
          <a:xfrm>
            <a:off x="561910" y="1160022"/>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6" name="Rettangolo 5">
            <a:extLst>
              <a:ext uri="{FF2B5EF4-FFF2-40B4-BE49-F238E27FC236}">
                <a16:creationId xmlns:a16="http://schemas.microsoft.com/office/drawing/2014/main" id="{C24D708E-ADA0-4348-174C-C8C890A6E949}"/>
              </a:ext>
            </a:extLst>
          </p:cNvPr>
          <p:cNvSpPr/>
          <p:nvPr/>
        </p:nvSpPr>
        <p:spPr>
          <a:xfrm>
            <a:off x="561910" y="3572486"/>
            <a:ext cx="2750250" cy="70617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 </a:t>
            </a:r>
          </a:p>
        </p:txBody>
      </p:sp>
      <p:sp>
        <p:nvSpPr>
          <p:cNvPr id="7" name="Rettangolo 6">
            <a:extLst>
              <a:ext uri="{FF2B5EF4-FFF2-40B4-BE49-F238E27FC236}">
                <a16:creationId xmlns:a16="http://schemas.microsoft.com/office/drawing/2014/main" id="{EF5C90BB-5C44-1548-CF5D-78426DB61209}"/>
              </a:ext>
            </a:extLst>
          </p:cNvPr>
          <p:cNvSpPr/>
          <p:nvPr/>
        </p:nvSpPr>
        <p:spPr>
          <a:xfrm>
            <a:off x="561910" y="4408229"/>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8" name="Rettangolo 7">
            <a:extLst>
              <a:ext uri="{FF2B5EF4-FFF2-40B4-BE49-F238E27FC236}">
                <a16:creationId xmlns:a16="http://schemas.microsoft.com/office/drawing/2014/main" id="{71BA3C7F-685C-0FB6-9918-CE22B3C73AD6}"/>
              </a:ext>
            </a:extLst>
          </p:cNvPr>
          <p:cNvSpPr/>
          <p:nvPr/>
        </p:nvSpPr>
        <p:spPr>
          <a:xfrm>
            <a:off x="561910" y="6158957"/>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a:t>
            </a:r>
            <a:endParaRPr lang="it-IT" dirty="0">
              <a:solidFill>
                <a:schemeClr val="tx1"/>
              </a:solidFill>
            </a:endParaRPr>
          </a:p>
          <a:p>
            <a:pPr algn="ctr"/>
            <a:r>
              <a:rPr lang="it-IT" dirty="0">
                <a:solidFill>
                  <a:schemeClr val="tx1"/>
                </a:solidFill>
              </a:rPr>
              <a:t>k = 1 S = 1</a:t>
            </a:r>
          </a:p>
        </p:txBody>
      </p:sp>
      <p:sp>
        <p:nvSpPr>
          <p:cNvPr id="9" name="Rettangolo 8">
            <a:extLst>
              <a:ext uri="{FF2B5EF4-FFF2-40B4-BE49-F238E27FC236}">
                <a16:creationId xmlns:a16="http://schemas.microsoft.com/office/drawing/2014/main" id="{D7B52824-BF66-6054-293C-5397DDC14426}"/>
              </a:ext>
            </a:extLst>
          </p:cNvPr>
          <p:cNvSpPr/>
          <p:nvPr/>
        </p:nvSpPr>
        <p:spPr>
          <a:xfrm>
            <a:off x="561910" y="2866360"/>
            <a:ext cx="2750250" cy="600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endParaRPr lang="it-IT" dirty="0">
              <a:solidFill>
                <a:schemeClr val="tx1"/>
              </a:solidFill>
            </a:endParaRPr>
          </a:p>
        </p:txBody>
      </p:sp>
      <p:sp>
        <p:nvSpPr>
          <p:cNvPr id="10" name="CasellaDiTesto 9">
            <a:extLst>
              <a:ext uri="{FF2B5EF4-FFF2-40B4-BE49-F238E27FC236}">
                <a16:creationId xmlns:a16="http://schemas.microsoft.com/office/drawing/2014/main" id="{F3870737-563B-5E9A-38EE-A3C42920889B}"/>
              </a:ext>
            </a:extLst>
          </p:cNvPr>
          <p:cNvSpPr txBox="1"/>
          <p:nvPr/>
        </p:nvSpPr>
        <p:spPr>
          <a:xfrm>
            <a:off x="3799840" y="459494"/>
            <a:ext cx="2651758" cy="369332"/>
          </a:xfrm>
          <a:prstGeom prst="rect">
            <a:avLst/>
          </a:prstGeom>
          <a:noFill/>
        </p:spPr>
        <p:txBody>
          <a:bodyPr wrap="square" rtlCol="0">
            <a:spAutoFit/>
          </a:bodyPr>
          <a:lstStyle/>
          <a:p>
            <a:r>
              <a:rPr lang="it-IT" dirty="0"/>
              <a:t>1536x28x28→ 868x28x28</a:t>
            </a:r>
          </a:p>
        </p:txBody>
      </p:sp>
      <p:sp>
        <p:nvSpPr>
          <p:cNvPr id="11" name="CasellaDiTesto 10">
            <a:extLst>
              <a:ext uri="{FF2B5EF4-FFF2-40B4-BE49-F238E27FC236}">
                <a16:creationId xmlns:a16="http://schemas.microsoft.com/office/drawing/2014/main" id="{FEE378AC-8BBA-7A0E-9616-497A9273E0F4}"/>
              </a:ext>
            </a:extLst>
          </p:cNvPr>
          <p:cNvSpPr txBox="1"/>
          <p:nvPr/>
        </p:nvSpPr>
        <p:spPr>
          <a:xfrm>
            <a:off x="3799840" y="1379616"/>
            <a:ext cx="2651758" cy="369332"/>
          </a:xfrm>
          <a:prstGeom prst="rect">
            <a:avLst/>
          </a:prstGeom>
          <a:noFill/>
        </p:spPr>
        <p:txBody>
          <a:bodyPr wrap="square" rtlCol="0">
            <a:spAutoFit/>
          </a:bodyPr>
          <a:lstStyle/>
          <a:p>
            <a:r>
              <a:rPr lang="it-IT" dirty="0"/>
              <a:t>868x28x28→ 400x28x28</a:t>
            </a:r>
          </a:p>
        </p:txBody>
      </p:sp>
      <p:sp>
        <p:nvSpPr>
          <p:cNvPr id="12" name="CasellaDiTesto 11">
            <a:extLst>
              <a:ext uri="{FF2B5EF4-FFF2-40B4-BE49-F238E27FC236}">
                <a16:creationId xmlns:a16="http://schemas.microsoft.com/office/drawing/2014/main" id="{EFB75DCA-766C-5D8D-FA49-FBE9796D1A0A}"/>
              </a:ext>
            </a:extLst>
          </p:cNvPr>
          <p:cNvSpPr txBox="1"/>
          <p:nvPr/>
        </p:nvSpPr>
        <p:spPr>
          <a:xfrm>
            <a:off x="3799840" y="2935994"/>
            <a:ext cx="2651758" cy="369332"/>
          </a:xfrm>
          <a:prstGeom prst="rect">
            <a:avLst/>
          </a:prstGeom>
          <a:noFill/>
        </p:spPr>
        <p:txBody>
          <a:bodyPr wrap="square" rtlCol="0">
            <a:spAutoFit/>
          </a:bodyPr>
          <a:lstStyle/>
          <a:p>
            <a:r>
              <a:rPr lang="it-IT" dirty="0"/>
              <a:t>200x28x28→ 100x28x28</a:t>
            </a:r>
          </a:p>
        </p:txBody>
      </p:sp>
      <p:sp>
        <p:nvSpPr>
          <p:cNvPr id="13" name="CasellaDiTesto 12">
            <a:extLst>
              <a:ext uri="{FF2B5EF4-FFF2-40B4-BE49-F238E27FC236}">
                <a16:creationId xmlns:a16="http://schemas.microsoft.com/office/drawing/2014/main" id="{81A97803-736F-01C2-7087-17B8931F0449}"/>
              </a:ext>
            </a:extLst>
          </p:cNvPr>
          <p:cNvSpPr txBox="1"/>
          <p:nvPr/>
        </p:nvSpPr>
        <p:spPr>
          <a:xfrm>
            <a:off x="3799840" y="3833258"/>
            <a:ext cx="2651758" cy="369332"/>
          </a:xfrm>
          <a:prstGeom prst="rect">
            <a:avLst/>
          </a:prstGeom>
          <a:noFill/>
        </p:spPr>
        <p:txBody>
          <a:bodyPr wrap="square" rtlCol="0">
            <a:spAutoFit/>
          </a:bodyPr>
          <a:lstStyle/>
          <a:p>
            <a:r>
              <a:rPr lang="it-IT" dirty="0"/>
              <a:t>100x28x28→ 200x28x28</a:t>
            </a:r>
          </a:p>
        </p:txBody>
      </p:sp>
      <p:sp>
        <p:nvSpPr>
          <p:cNvPr id="14" name="CasellaDiTesto 13">
            <a:extLst>
              <a:ext uri="{FF2B5EF4-FFF2-40B4-BE49-F238E27FC236}">
                <a16:creationId xmlns:a16="http://schemas.microsoft.com/office/drawing/2014/main" id="{109AF6B3-7276-4F67-752E-ED4899D7DB52}"/>
              </a:ext>
            </a:extLst>
          </p:cNvPr>
          <p:cNvSpPr txBox="1"/>
          <p:nvPr/>
        </p:nvSpPr>
        <p:spPr>
          <a:xfrm>
            <a:off x="3836386" y="4670077"/>
            <a:ext cx="2651758" cy="369332"/>
          </a:xfrm>
          <a:prstGeom prst="rect">
            <a:avLst/>
          </a:prstGeom>
          <a:noFill/>
        </p:spPr>
        <p:txBody>
          <a:bodyPr wrap="square" rtlCol="0">
            <a:spAutoFit/>
          </a:bodyPr>
          <a:lstStyle/>
          <a:p>
            <a:r>
              <a:rPr lang="it-IT" dirty="0"/>
              <a:t>200x28x28→ 400x28x28</a:t>
            </a:r>
          </a:p>
        </p:txBody>
      </p:sp>
      <p:sp>
        <p:nvSpPr>
          <p:cNvPr id="15" name="CasellaDiTesto 14">
            <a:extLst>
              <a:ext uri="{FF2B5EF4-FFF2-40B4-BE49-F238E27FC236}">
                <a16:creationId xmlns:a16="http://schemas.microsoft.com/office/drawing/2014/main" id="{1BABC080-68D3-CF39-9551-A201613C44BC}"/>
              </a:ext>
            </a:extLst>
          </p:cNvPr>
          <p:cNvSpPr txBox="1"/>
          <p:nvPr/>
        </p:nvSpPr>
        <p:spPr>
          <a:xfrm>
            <a:off x="3794761" y="6223390"/>
            <a:ext cx="2651758" cy="369332"/>
          </a:xfrm>
          <a:prstGeom prst="rect">
            <a:avLst/>
          </a:prstGeom>
          <a:noFill/>
        </p:spPr>
        <p:txBody>
          <a:bodyPr wrap="square" rtlCol="0">
            <a:spAutoFit/>
          </a:bodyPr>
          <a:lstStyle/>
          <a:p>
            <a:r>
              <a:rPr lang="it-IT" dirty="0"/>
              <a:t>868x28x28→ 1536x28x28</a:t>
            </a:r>
          </a:p>
        </p:txBody>
      </p:sp>
      <p:sp>
        <p:nvSpPr>
          <p:cNvPr id="16" name="Rettangolo 15">
            <a:extLst>
              <a:ext uri="{FF2B5EF4-FFF2-40B4-BE49-F238E27FC236}">
                <a16:creationId xmlns:a16="http://schemas.microsoft.com/office/drawing/2014/main" id="{219553C5-DE59-3E17-B6CD-4459D0C9CCC3}"/>
              </a:ext>
            </a:extLst>
          </p:cNvPr>
          <p:cNvSpPr/>
          <p:nvPr/>
        </p:nvSpPr>
        <p:spPr>
          <a:xfrm>
            <a:off x="561910" y="2013191"/>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17" name="CasellaDiTesto 16">
            <a:extLst>
              <a:ext uri="{FF2B5EF4-FFF2-40B4-BE49-F238E27FC236}">
                <a16:creationId xmlns:a16="http://schemas.microsoft.com/office/drawing/2014/main" id="{6142E2BC-8D75-7E41-D798-B1AC359F9B25}"/>
              </a:ext>
            </a:extLst>
          </p:cNvPr>
          <p:cNvSpPr txBox="1"/>
          <p:nvPr/>
        </p:nvSpPr>
        <p:spPr>
          <a:xfrm>
            <a:off x="3799840" y="2232785"/>
            <a:ext cx="2651758" cy="369332"/>
          </a:xfrm>
          <a:prstGeom prst="rect">
            <a:avLst/>
          </a:prstGeom>
          <a:noFill/>
        </p:spPr>
        <p:txBody>
          <a:bodyPr wrap="square" rtlCol="0">
            <a:spAutoFit/>
          </a:bodyPr>
          <a:lstStyle/>
          <a:p>
            <a:r>
              <a:rPr lang="it-IT" dirty="0"/>
              <a:t>400x28x28→ 200x28x28</a:t>
            </a:r>
          </a:p>
        </p:txBody>
      </p:sp>
      <p:sp>
        <p:nvSpPr>
          <p:cNvPr id="18" name="Rettangolo 17">
            <a:extLst>
              <a:ext uri="{FF2B5EF4-FFF2-40B4-BE49-F238E27FC236}">
                <a16:creationId xmlns:a16="http://schemas.microsoft.com/office/drawing/2014/main" id="{63FE0FD6-6A51-1B35-7B65-B86DA7E0F7A9}"/>
              </a:ext>
            </a:extLst>
          </p:cNvPr>
          <p:cNvSpPr/>
          <p:nvPr/>
        </p:nvSpPr>
        <p:spPr>
          <a:xfrm>
            <a:off x="561910" y="5305211"/>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19" name="CasellaDiTesto 18">
            <a:extLst>
              <a:ext uri="{FF2B5EF4-FFF2-40B4-BE49-F238E27FC236}">
                <a16:creationId xmlns:a16="http://schemas.microsoft.com/office/drawing/2014/main" id="{6DE7515D-EEC3-2B09-8FBE-F46939122840}"/>
              </a:ext>
            </a:extLst>
          </p:cNvPr>
          <p:cNvSpPr txBox="1"/>
          <p:nvPr/>
        </p:nvSpPr>
        <p:spPr>
          <a:xfrm>
            <a:off x="3836386" y="5509711"/>
            <a:ext cx="2651758" cy="369332"/>
          </a:xfrm>
          <a:prstGeom prst="rect">
            <a:avLst/>
          </a:prstGeom>
          <a:noFill/>
        </p:spPr>
        <p:txBody>
          <a:bodyPr wrap="square" rtlCol="0">
            <a:spAutoFit/>
          </a:bodyPr>
          <a:lstStyle/>
          <a:p>
            <a:r>
              <a:rPr lang="it-IT" dirty="0"/>
              <a:t>400x28x28→ 868x28x28</a:t>
            </a:r>
          </a:p>
        </p:txBody>
      </p:sp>
      <p:pic>
        <p:nvPicPr>
          <p:cNvPr id="20" name="Immagine 19" descr="Immagine che contiene testo, documento&#10;&#10;Descrizione generata automaticamente">
            <a:extLst>
              <a:ext uri="{FF2B5EF4-FFF2-40B4-BE49-F238E27FC236}">
                <a16:creationId xmlns:a16="http://schemas.microsoft.com/office/drawing/2014/main" id="{9180F096-ABA0-96BA-6E69-802CBF6F6C85}"/>
              </a:ext>
            </a:extLst>
          </p:cNvPr>
          <p:cNvPicPr>
            <a:picLocks noChangeAspect="1"/>
          </p:cNvPicPr>
          <p:nvPr/>
        </p:nvPicPr>
        <p:blipFill>
          <a:blip r:embed="rId2"/>
          <a:stretch>
            <a:fillRect/>
          </a:stretch>
        </p:blipFill>
        <p:spPr>
          <a:xfrm>
            <a:off x="8341418" y="959261"/>
            <a:ext cx="2966661" cy="3093673"/>
          </a:xfrm>
          <a:prstGeom prst="rect">
            <a:avLst/>
          </a:prstGeom>
        </p:spPr>
      </p:pic>
      <p:pic>
        <p:nvPicPr>
          <p:cNvPr id="21" name="Immagine 20">
            <a:extLst>
              <a:ext uri="{FF2B5EF4-FFF2-40B4-BE49-F238E27FC236}">
                <a16:creationId xmlns:a16="http://schemas.microsoft.com/office/drawing/2014/main" id="{8DE21574-10CF-0654-565A-809A0BDA3E00}"/>
              </a:ext>
            </a:extLst>
          </p:cNvPr>
          <p:cNvPicPr>
            <a:picLocks noChangeAspect="1"/>
          </p:cNvPicPr>
          <p:nvPr/>
        </p:nvPicPr>
        <p:blipFill>
          <a:blip r:embed="rId3"/>
          <a:stretch>
            <a:fillRect/>
          </a:stretch>
        </p:blipFill>
        <p:spPr>
          <a:xfrm>
            <a:off x="8296745" y="4156303"/>
            <a:ext cx="3097697" cy="2297816"/>
          </a:xfrm>
          <a:prstGeom prst="rect">
            <a:avLst/>
          </a:prstGeom>
        </p:spPr>
      </p:pic>
    </p:spTree>
    <p:extLst>
      <p:ext uri="{BB962C8B-B14F-4D97-AF65-F5344CB8AC3E}">
        <p14:creationId xmlns:p14="http://schemas.microsoft.com/office/powerpoint/2010/main" val="1838436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6B7229-A3D3-06E5-4578-B4ECE4A28EAC}"/>
              </a:ext>
            </a:extLst>
          </p:cNvPr>
          <p:cNvSpPr>
            <a:spLocks noGrp="1"/>
          </p:cNvSpPr>
          <p:nvPr>
            <p:ph type="title"/>
          </p:nvPr>
        </p:nvSpPr>
        <p:spPr/>
        <p:txBody>
          <a:bodyPr/>
          <a:lstStyle/>
          <a:p>
            <a:pPr algn="ctr"/>
            <a:r>
              <a:rPr lang="it-IT" dirty="0"/>
              <a:t>Testing </a:t>
            </a:r>
            <a:r>
              <a:rPr lang="it-IT" dirty="0" err="1"/>
              <a:t>results</a:t>
            </a:r>
            <a:r>
              <a:rPr lang="it-IT" dirty="0"/>
              <a:t> 3</a:t>
            </a:r>
            <a:r>
              <a:rPr lang="it-IT" baseline="30000" dirty="0"/>
              <a:t>rd </a:t>
            </a:r>
            <a:r>
              <a:rPr lang="it-IT" dirty="0"/>
              <a:t>model</a:t>
            </a:r>
          </a:p>
        </p:txBody>
      </p:sp>
      <p:pic>
        <p:nvPicPr>
          <p:cNvPr id="8" name="Immagine 7" descr="Immagine che contiene testo, linea, schermata, Diagramma&#10;&#10;Descrizione generata automaticamente">
            <a:extLst>
              <a:ext uri="{FF2B5EF4-FFF2-40B4-BE49-F238E27FC236}">
                <a16:creationId xmlns:a16="http://schemas.microsoft.com/office/drawing/2014/main" id="{E75F6E65-90FC-7E0E-F7F4-E7AEC296ACA2}"/>
              </a:ext>
            </a:extLst>
          </p:cNvPr>
          <p:cNvPicPr>
            <a:picLocks noChangeAspect="1"/>
          </p:cNvPicPr>
          <p:nvPr/>
        </p:nvPicPr>
        <p:blipFill>
          <a:blip r:embed="rId2"/>
          <a:stretch>
            <a:fillRect/>
          </a:stretch>
        </p:blipFill>
        <p:spPr>
          <a:xfrm>
            <a:off x="124279" y="1630680"/>
            <a:ext cx="2938236" cy="2447834"/>
          </a:xfrm>
          <a:prstGeom prst="rect">
            <a:avLst/>
          </a:prstGeom>
        </p:spPr>
      </p:pic>
      <p:pic>
        <p:nvPicPr>
          <p:cNvPr id="9" name="Immagine 8">
            <a:extLst>
              <a:ext uri="{FF2B5EF4-FFF2-40B4-BE49-F238E27FC236}">
                <a16:creationId xmlns:a16="http://schemas.microsoft.com/office/drawing/2014/main" id="{B0ED842C-04B1-AED6-B5B8-8200B1ABE1FF}"/>
              </a:ext>
            </a:extLst>
          </p:cNvPr>
          <p:cNvPicPr>
            <a:picLocks noChangeAspect="1"/>
          </p:cNvPicPr>
          <p:nvPr/>
        </p:nvPicPr>
        <p:blipFill>
          <a:blip r:embed="rId3"/>
          <a:stretch>
            <a:fillRect/>
          </a:stretch>
        </p:blipFill>
        <p:spPr>
          <a:xfrm>
            <a:off x="3062515" y="1630680"/>
            <a:ext cx="2938236" cy="2447834"/>
          </a:xfrm>
          <a:prstGeom prst="rect">
            <a:avLst/>
          </a:prstGeom>
        </p:spPr>
      </p:pic>
      <p:pic>
        <p:nvPicPr>
          <p:cNvPr id="10" name="Immagine 9" descr="Immagine che contiene testo, linea, schermata, Diagramma&#10;&#10;Descrizione generata automaticamente">
            <a:extLst>
              <a:ext uri="{FF2B5EF4-FFF2-40B4-BE49-F238E27FC236}">
                <a16:creationId xmlns:a16="http://schemas.microsoft.com/office/drawing/2014/main" id="{463386EF-C91B-54C5-E509-F0729953B029}"/>
              </a:ext>
            </a:extLst>
          </p:cNvPr>
          <p:cNvPicPr>
            <a:picLocks noChangeAspect="1"/>
          </p:cNvPicPr>
          <p:nvPr/>
        </p:nvPicPr>
        <p:blipFill>
          <a:blip r:embed="rId4"/>
          <a:stretch>
            <a:fillRect/>
          </a:stretch>
        </p:blipFill>
        <p:spPr>
          <a:xfrm>
            <a:off x="6000751" y="1630680"/>
            <a:ext cx="2938236" cy="2447834"/>
          </a:xfrm>
          <a:prstGeom prst="rect">
            <a:avLst/>
          </a:prstGeom>
        </p:spPr>
      </p:pic>
      <p:pic>
        <p:nvPicPr>
          <p:cNvPr id="11" name="Immagine 10" descr="Immagine che contiene testo, schermata, linea, Diagramma&#10;&#10;Descrizione generata automaticamente">
            <a:extLst>
              <a:ext uri="{FF2B5EF4-FFF2-40B4-BE49-F238E27FC236}">
                <a16:creationId xmlns:a16="http://schemas.microsoft.com/office/drawing/2014/main" id="{545B8D00-9509-5628-EBB0-26AA21073952}"/>
              </a:ext>
            </a:extLst>
          </p:cNvPr>
          <p:cNvPicPr>
            <a:picLocks noChangeAspect="1"/>
          </p:cNvPicPr>
          <p:nvPr/>
        </p:nvPicPr>
        <p:blipFill>
          <a:blip r:embed="rId5"/>
          <a:stretch>
            <a:fillRect/>
          </a:stretch>
        </p:blipFill>
        <p:spPr>
          <a:xfrm>
            <a:off x="8929915" y="1628503"/>
            <a:ext cx="3047504" cy="2447834"/>
          </a:xfrm>
          <a:prstGeom prst="rect">
            <a:avLst/>
          </a:prstGeom>
        </p:spPr>
      </p:pic>
      <p:pic>
        <p:nvPicPr>
          <p:cNvPr id="12" name="Immagine 11">
            <a:extLst>
              <a:ext uri="{FF2B5EF4-FFF2-40B4-BE49-F238E27FC236}">
                <a16:creationId xmlns:a16="http://schemas.microsoft.com/office/drawing/2014/main" id="{1314F9FC-63AC-8F8E-504F-8A7E716FF4A5}"/>
              </a:ext>
            </a:extLst>
          </p:cNvPr>
          <p:cNvPicPr>
            <a:picLocks noChangeAspect="1"/>
          </p:cNvPicPr>
          <p:nvPr/>
        </p:nvPicPr>
        <p:blipFill>
          <a:blip r:embed="rId6"/>
          <a:stretch>
            <a:fillRect/>
          </a:stretch>
        </p:blipFill>
        <p:spPr>
          <a:xfrm>
            <a:off x="133351" y="4076336"/>
            <a:ext cx="2929164" cy="2220327"/>
          </a:xfrm>
          <a:prstGeom prst="rect">
            <a:avLst/>
          </a:prstGeom>
        </p:spPr>
      </p:pic>
      <p:pic>
        <p:nvPicPr>
          <p:cNvPr id="13" name="Immagine 12" descr="Immagine che contiene schermata, Policromia, Rettangolo, diagramma&#10;&#10;Descrizione generata automaticamente">
            <a:extLst>
              <a:ext uri="{FF2B5EF4-FFF2-40B4-BE49-F238E27FC236}">
                <a16:creationId xmlns:a16="http://schemas.microsoft.com/office/drawing/2014/main" id="{160A5692-C690-DC98-E964-725AAA39205C}"/>
              </a:ext>
            </a:extLst>
          </p:cNvPr>
          <p:cNvPicPr>
            <a:picLocks noChangeAspect="1"/>
          </p:cNvPicPr>
          <p:nvPr/>
        </p:nvPicPr>
        <p:blipFill>
          <a:blip r:embed="rId7"/>
          <a:stretch>
            <a:fillRect/>
          </a:stretch>
        </p:blipFill>
        <p:spPr>
          <a:xfrm>
            <a:off x="3062514" y="4076336"/>
            <a:ext cx="3022721" cy="2220326"/>
          </a:xfrm>
          <a:prstGeom prst="rect">
            <a:avLst/>
          </a:prstGeom>
        </p:spPr>
      </p:pic>
      <p:pic>
        <p:nvPicPr>
          <p:cNvPr id="14" name="Immagine 13">
            <a:extLst>
              <a:ext uri="{FF2B5EF4-FFF2-40B4-BE49-F238E27FC236}">
                <a16:creationId xmlns:a16="http://schemas.microsoft.com/office/drawing/2014/main" id="{8CE7DAC5-EF7F-E920-FBB9-B97B885C791C}"/>
              </a:ext>
            </a:extLst>
          </p:cNvPr>
          <p:cNvPicPr>
            <a:picLocks noChangeAspect="1"/>
          </p:cNvPicPr>
          <p:nvPr/>
        </p:nvPicPr>
        <p:blipFill>
          <a:blip r:embed="rId8"/>
          <a:stretch>
            <a:fillRect/>
          </a:stretch>
        </p:blipFill>
        <p:spPr>
          <a:xfrm>
            <a:off x="6026065" y="4076336"/>
            <a:ext cx="3047505" cy="2220326"/>
          </a:xfrm>
          <a:prstGeom prst="rect">
            <a:avLst/>
          </a:prstGeom>
        </p:spPr>
      </p:pic>
      <p:pic>
        <p:nvPicPr>
          <p:cNvPr id="15" name="Immagine 14" descr="Immagine che contiene testo, schermata, Rettangolo, Policromia&#10;&#10;Descrizione generata automaticamente">
            <a:extLst>
              <a:ext uri="{FF2B5EF4-FFF2-40B4-BE49-F238E27FC236}">
                <a16:creationId xmlns:a16="http://schemas.microsoft.com/office/drawing/2014/main" id="{9F38D0D5-044C-4104-B597-6ADC040BB3F3}"/>
              </a:ext>
            </a:extLst>
          </p:cNvPr>
          <p:cNvPicPr>
            <a:picLocks noChangeAspect="1"/>
          </p:cNvPicPr>
          <p:nvPr/>
        </p:nvPicPr>
        <p:blipFill>
          <a:blip r:embed="rId9"/>
          <a:stretch>
            <a:fillRect/>
          </a:stretch>
        </p:blipFill>
        <p:spPr>
          <a:xfrm>
            <a:off x="9060180" y="4076335"/>
            <a:ext cx="2917239" cy="2220326"/>
          </a:xfrm>
          <a:prstGeom prst="rect">
            <a:avLst/>
          </a:prstGeom>
        </p:spPr>
      </p:pic>
    </p:spTree>
    <p:extLst>
      <p:ext uri="{BB962C8B-B14F-4D97-AF65-F5344CB8AC3E}">
        <p14:creationId xmlns:p14="http://schemas.microsoft.com/office/powerpoint/2010/main" val="1356715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998F2C-E49B-8A29-C11A-23A5AB331558}"/>
              </a:ext>
            </a:extLst>
          </p:cNvPr>
          <p:cNvSpPr>
            <a:spLocks noGrp="1"/>
          </p:cNvSpPr>
          <p:nvPr>
            <p:ph type="title"/>
          </p:nvPr>
        </p:nvSpPr>
        <p:spPr/>
        <p:txBody>
          <a:bodyPr/>
          <a:lstStyle/>
          <a:p>
            <a:pPr algn="r"/>
            <a:r>
              <a:rPr lang="it-IT" dirty="0"/>
              <a:t>1</a:t>
            </a:r>
            <a:r>
              <a:rPr lang="it-IT" baseline="30000" dirty="0"/>
              <a:t>st</a:t>
            </a:r>
            <a:r>
              <a:rPr lang="it-IT" dirty="0"/>
              <a:t> </a:t>
            </a:r>
            <a:r>
              <a:rPr lang="it-IT" dirty="0" err="1"/>
              <a:t>classifier</a:t>
            </a:r>
            <a:r>
              <a:rPr lang="it-IT" baseline="30000" dirty="0"/>
              <a:t>   </a:t>
            </a:r>
            <a:endParaRPr lang="it-IT" dirty="0"/>
          </a:p>
        </p:txBody>
      </p:sp>
      <p:pic>
        <p:nvPicPr>
          <p:cNvPr id="5" name="Immagine 4" descr="Immagine che contiene testo, Carattere, documento&#10;&#10;Descrizione generata automaticamente">
            <a:extLst>
              <a:ext uri="{FF2B5EF4-FFF2-40B4-BE49-F238E27FC236}">
                <a16:creationId xmlns:a16="http://schemas.microsoft.com/office/drawing/2014/main" id="{CD45ED64-B19B-EAFF-F3A6-6D6C7905D6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3711" y="1427223"/>
            <a:ext cx="2984793" cy="5287970"/>
          </a:xfrm>
          <a:prstGeom prst="rect">
            <a:avLst/>
          </a:prstGeom>
          <a:noFill/>
          <a:ln>
            <a:noFill/>
          </a:ln>
        </p:spPr>
      </p:pic>
      <p:sp>
        <p:nvSpPr>
          <p:cNvPr id="7" name="Rettangolo 6">
            <a:extLst>
              <a:ext uri="{FF2B5EF4-FFF2-40B4-BE49-F238E27FC236}">
                <a16:creationId xmlns:a16="http://schemas.microsoft.com/office/drawing/2014/main" id="{50137EEA-E50D-21CF-809D-C89C28EC5D4B}"/>
              </a:ext>
            </a:extLst>
          </p:cNvPr>
          <p:cNvSpPr/>
          <p:nvPr/>
        </p:nvSpPr>
        <p:spPr>
          <a:xfrm>
            <a:off x="493085" y="365125"/>
            <a:ext cx="2750250" cy="66430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11" name="Rettangolo 10">
            <a:extLst>
              <a:ext uri="{FF2B5EF4-FFF2-40B4-BE49-F238E27FC236}">
                <a16:creationId xmlns:a16="http://schemas.microsoft.com/office/drawing/2014/main" id="{6FEECFDF-5D84-ABAD-9BC0-7B3E003F8197}"/>
              </a:ext>
            </a:extLst>
          </p:cNvPr>
          <p:cNvSpPr/>
          <p:nvPr/>
        </p:nvSpPr>
        <p:spPr>
          <a:xfrm>
            <a:off x="493085" y="1185774"/>
            <a:ext cx="2750250" cy="704771"/>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2" name="Rettangolo 11">
            <a:extLst>
              <a:ext uri="{FF2B5EF4-FFF2-40B4-BE49-F238E27FC236}">
                <a16:creationId xmlns:a16="http://schemas.microsoft.com/office/drawing/2014/main" id="{DFD29C5F-0F48-15EC-5014-803F88494264}"/>
              </a:ext>
            </a:extLst>
          </p:cNvPr>
          <p:cNvSpPr/>
          <p:nvPr/>
        </p:nvSpPr>
        <p:spPr>
          <a:xfrm>
            <a:off x="493085" y="2044100"/>
            <a:ext cx="2750250" cy="70477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13" name="Rettangolo 12">
            <a:extLst>
              <a:ext uri="{FF2B5EF4-FFF2-40B4-BE49-F238E27FC236}">
                <a16:creationId xmlns:a16="http://schemas.microsoft.com/office/drawing/2014/main" id="{0101106F-EF7B-D76F-9C0A-6D7DE448F268}"/>
              </a:ext>
            </a:extLst>
          </p:cNvPr>
          <p:cNvSpPr/>
          <p:nvPr/>
        </p:nvSpPr>
        <p:spPr>
          <a:xfrm>
            <a:off x="493085" y="3754750"/>
            <a:ext cx="2750250" cy="58405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14" name="Rettangolo 13">
            <a:extLst>
              <a:ext uri="{FF2B5EF4-FFF2-40B4-BE49-F238E27FC236}">
                <a16:creationId xmlns:a16="http://schemas.microsoft.com/office/drawing/2014/main" id="{BD4D7485-82A7-DAAB-99AF-EE248F52112F}"/>
              </a:ext>
            </a:extLst>
          </p:cNvPr>
          <p:cNvSpPr/>
          <p:nvPr/>
        </p:nvSpPr>
        <p:spPr>
          <a:xfrm>
            <a:off x="493085" y="2902426"/>
            <a:ext cx="2750250" cy="58405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5" name="Rettangolo 14">
            <a:extLst>
              <a:ext uri="{FF2B5EF4-FFF2-40B4-BE49-F238E27FC236}">
                <a16:creationId xmlns:a16="http://schemas.microsoft.com/office/drawing/2014/main" id="{CB2E1D5A-A884-9C34-90FF-8FB4602323A5}"/>
              </a:ext>
            </a:extLst>
          </p:cNvPr>
          <p:cNvSpPr/>
          <p:nvPr/>
        </p:nvSpPr>
        <p:spPr>
          <a:xfrm>
            <a:off x="493085" y="4544663"/>
            <a:ext cx="2750250" cy="58405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6" name="CasellaDiTesto 15">
            <a:extLst>
              <a:ext uri="{FF2B5EF4-FFF2-40B4-BE49-F238E27FC236}">
                <a16:creationId xmlns:a16="http://schemas.microsoft.com/office/drawing/2014/main" id="{5994A882-71DB-7207-3E13-CB7C842FF4BD}"/>
              </a:ext>
            </a:extLst>
          </p:cNvPr>
          <p:cNvSpPr txBox="1"/>
          <p:nvPr/>
        </p:nvSpPr>
        <p:spPr>
          <a:xfrm>
            <a:off x="3588098" y="512613"/>
            <a:ext cx="2935055" cy="369332"/>
          </a:xfrm>
          <a:prstGeom prst="rect">
            <a:avLst/>
          </a:prstGeom>
          <a:noFill/>
        </p:spPr>
        <p:txBody>
          <a:bodyPr wrap="square" rtlCol="0">
            <a:spAutoFit/>
          </a:bodyPr>
          <a:lstStyle/>
          <a:p>
            <a:r>
              <a:rPr lang="it-IT" dirty="0"/>
              <a:t>3x224x224 → 16x224x224</a:t>
            </a:r>
          </a:p>
        </p:txBody>
      </p:sp>
      <p:sp>
        <p:nvSpPr>
          <p:cNvPr id="17" name="CasellaDiTesto 16">
            <a:extLst>
              <a:ext uri="{FF2B5EF4-FFF2-40B4-BE49-F238E27FC236}">
                <a16:creationId xmlns:a16="http://schemas.microsoft.com/office/drawing/2014/main" id="{27C323AF-41A8-4CDD-120D-5EF7791F0E1D}"/>
              </a:ext>
            </a:extLst>
          </p:cNvPr>
          <p:cNvSpPr txBox="1"/>
          <p:nvPr/>
        </p:nvSpPr>
        <p:spPr>
          <a:xfrm>
            <a:off x="3534595" y="1482338"/>
            <a:ext cx="3042059" cy="369332"/>
          </a:xfrm>
          <a:prstGeom prst="rect">
            <a:avLst/>
          </a:prstGeom>
          <a:noFill/>
        </p:spPr>
        <p:txBody>
          <a:bodyPr wrap="square" rtlCol="0">
            <a:spAutoFit/>
          </a:bodyPr>
          <a:lstStyle/>
          <a:p>
            <a:r>
              <a:rPr lang="it-IT" dirty="0"/>
              <a:t>16x224x224→ 16x112x112</a:t>
            </a:r>
          </a:p>
        </p:txBody>
      </p:sp>
      <p:sp>
        <p:nvSpPr>
          <p:cNvPr id="18" name="CasellaDiTesto 17">
            <a:extLst>
              <a:ext uri="{FF2B5EF4-FFF2-40B4-BE49-F238E27FC236}">
                <a16:creationId xmlns:a16="http://schemas.microsoft.com/office/drawing/2014/main" id="{7E2E9465-B150-716F-9A53-166F8518B5C9}"/>
              </a:ext>
            </a:extLst>
          </p:cNvPr>
          <p:cNvSpPr txBox="1"/>
          <p:nvPr/>
        </p:nvSpPr>
        <p:spPr>
          <a:xfrm>
            <a:off x="3538360" y="2211819"/>
            <a:ext cx="2984793" cy="369332"/>
          </a:xfrm>
          <a:prstGeom prst="rect">
            <a:avLst/>
          </a:prstGeom>
          <a:noFill/>
        </p:spPr>
        <p:txBody>
          <a:bodyPr wrap="square" rtlCol="0">
            <a:spAutoFit/>
          </a:bodyPr>
          <a:lstStyle/>
          <a:p>
            <a:r>
              <a:rPr lang="it-IT" dirty="0"/>
              <a:t>16x112x112 → 32x112x112</a:t>
            </a:r>
          </a:p>
        </p:txBody>
      </p:sp>
      <p:sp>
        <p:nvSpPr>
          <p:cNvPr id="19" name="CasellaDiTesto 18">
            <a:extLst>
              <a:ext uri="{FF2B5EF4-FFF2-40B4-BE49-F238E27FC236}">
                <a16:creationId xmlns:a16="http://schemas.microsoft.com/office/drawing/2014/main" id="{78DD2488-2016-DF07-E42E-375C645A49B4}"/>
              </a:ext>
            </a:extLst>
          </p:cNvPr>
          <p:cNvSpPr txBox="1"/>
          <p:nvPr/>
        </p:nvSpPr>
        <p:spPr>
          <a:xfrm>
            <a:off x="3620368" y="3087019"/>
            <a:ext cx="2882851" cy="369332"/>
          </a:xfrm>
          <a:prstGeom prst="rect">
            <a:avLst/>
          </a:prstGeom>
          <a:noFill/>
        </p:spPr>
        <p:txBody>
          <a:bodyPr wrap="square" rtlCol="0">
            <a:spAutoFit/>
          </a:bodyPr>
          <a:lstStyle/>
          <a:p>
            <a:r>
              <a:rPr lang="it-IT" dirty="0"/>
              <a:t>32x112x112 → 32x56x56</a:t>
            </a:r>
          </a:p>
        </p:txBody>
      </p:sp>
      <p:sp>
        <p:nvSpPr>
          <p:cNvPr id="20" name="CasellaDiTesto 19">
            <a:extLst>
              <a:ext uri="{FF2B5EF4-FFF2-40B4-BE49-F238E27FC236}">
                <a16:creationId xmlns:a16="http://schemas.microsoft.com/office/drawing/2014/main" id="{1D67AC51-9897-C76B-0D51-66493C424D11}"/>
              </a:ext>
            </a:extLst>
          </p:cNvPr>
          <p:cNvSpPr txBox="1"/>
          <p:nvPr/>
        </p:nvSpPr>
        <p:spPr>
          <a:xfrm>
            <a:off x="3788958" y="3833608"/>
            <a:ext cx="2307042" cy="369332"/>
          </a:xfrm>
          <a:prstGeom prst="rect">
            <a:avLst/>
          </a:prstGeom>
          <a:noFill/>
        </p:spPr>
        <p:txBody>
          <a:bodyPr wrap="none" rtlCol="0">
            <a:spAutoFit/>
          </a:bodyPr>
          <a:lstStyle/>
          <a:p>
            <a:r>
              <a:rPr lang="it-IT" dirty="0"/>
              <a:t>32x56x56 → 64x56x56</a:t>
            </a:r>
          </a:p>
        </p:txBody>
      </p:sp>
      <p:sp>
        <p:nvSpPr>
          <p:cNvPr id="21" name="CasellaDiTesto 20">
            <a:extLst>
              <a:ext uri="{FF2B5EF4-FFF2-40B4-BE49-F238E27FC236}">
                <a16:creationId xmlns:a16="http://schemas.microsoft.com/office/drawing/2014/main" id="{4F34715C-EB15-B550-D80E-1FDA3C56AE0C}"/>
              </a:ext>
            </a:extLst>
          </p:cNvPr>
          <p:cNvSpPr txBox="1"/>
          <p:nvPr/>
        </p:nvSpPr>
        <p:spPr>
          <a:xfrm>
            <a:off x="3588098" y="4636999"/>
            <a:ext cx="2539478" cy="369332"/>
          </a:xfrm>
          <a:prstGeom prst="rect">
            <a:avLst/>
          </a:prstGeom>
          <a:noFill/>
        </p:spPr>
        <p:txBody>
          <a:bodyPr wrap="none" rtlCol="0">
            <a:spAutoFit/>
          </a:bodyPr>
          <a:lstStyle/>
          <a:p>
            <a:r>
              <a:rPr lang="it-IT" dirty="0"/>
              <a:t>      64x56x56→ 64x28x28</a:t>
            </a:r>
          </a:p>
        </p:txBody>
      </p:sp>
      <p:sp>
        <p:nvSpPr>
          <p:cNvPr id="4" name="Rettangolo 3">
            <a:extLst>
              <a:ext uri="{FF2B5EF4-FFF2-40B4-BE49-F238E27FC236}">
                <a16:creationId xmlns:a16="http://schemas.microsoft.com/office/drawing/2014/main" id="{CD1C7494-A7E3-E59E-C67C-84160FF4DCB9}"/>
              </a:ext>
            </a:extLst>
          </p:cNvPr>
          <p:cNvSpPr/>
          <p:nvPr/>
        </p:nvSpPr>
        <p:spPr>
          <a:xfrm>
            <a:off x="493085" y="5334576"/>
            <a:ext cx="2750250" cy="40839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 </a:t>
            </a:r>
            <a:r>
              <a:rPr lang="it-IT" dirty="0" err="1">
                <a:solidFill>
                  <a:schemeClr val="tx1"/>
                </a:solidFill>
              </a:rPr>
              <a:t>ReLU</a:t>
            </a:r>
            <a:r>
              <a:rPr lang="it-IT" dirty="0">
                <a:solidFill>
                  <a:schemeClr val="tx1"/>
                </a:solidFill>
              </a:rPr>
              <a:t> </a:t>
            </a:r>
          </a:p>
        </p:txBody>
      </p:sp>
      <p:sp>
        <p:nvSpPr>
          <p:cNvPr id="6" name="Rettangolo 5">
            <a:extLst>
              <a:ext uri="{FF2B5EF4-FFF2-40B4-BE49-F238E27FC236}">
                <a16:creationId xmlns:a16="http://schemas.microsoft.com/office/drawing/2014/main" id="{6B5A0498-0BBE-E2AA-FEE3-A9857465AE11}"/>
              </a:ext>
            </a:extLst>
          </p:cNvPr>
          <p:cNvSpPr/>
          <p:nvPr/>
        </p:nvSpPr>
        <p:spPr>
          <a:xfrm>
            <a:off x="500180" y="5948824"/>
            <a:ext cx="2750250" cy="54864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a:t>
            </a:r>
          </a:p>
        </p:txBody>
      </p:sp>
      <p:sp>
        <p:nvSpPr>
          <p:cNvPr id="8" name="CasellaDiTesto 7">
            <a:extLst>
              <a:ext uri="{FF2B5EF4-FFF2-40B4-BE49-F238E27FC236}">
                <a16:creationId xmlns:a16="http://schemas.microsoft.com/office/drawing/2014/main" id="{553D9403-EA7C-6253-97FC-0DB5C89858F6}"/>
              </a:ext>
            </a:extLst>
          </p:cNvPr>
          <p:cNvSpPr txBox="1"/>
          <p:nvPr/>
        </p:nvSpPr>
        <p:spPr>
          <a:xfrm>
            <a:off x="3620368" y="5334576"/>
            <a:ext cx="2228285" cy="369332"/>
          </a:xfrm>
          <a:prstGeom prst="rect">
            <a:avLst/>
          </a:prstGeom>
          <a:noFill/>
        </p:spPr>
        <p:txBody>
          <a:bodyPr wrap="square" rtlCol="0">
            <a:spAutoFit/>
          </a:bodyPr>
          <a:lstStyle/>
          <a:p>
            <a:r>
              <a:rPr lang="it-IT" dirty="0"/>
              <a:t>         64x28x28 → 128</a:t>
            </a:r>
          </a:p>
        </p:txBody>
      </p:sp>
      <p:sp>
        <p:nvSpPr>
          <p:cNvPr id="9" name="CasellaDiTesto 8">
            <a:extLst>
              <a:ext uri="{FF2B5EF4-FFF2-40B4-BE49-F238E27FC236}">
                <a16:creationId xmlns:a16="http://schemas.microsoft.com/office/drawing/2014/main" id="{9CF6B898-FC95-8C16-D001-30244EB28586}"/>
              </a:ext>
            </a:extLst>
          </p:cNvPr>
          <p:cNvSpPr txBox="1"/>
          <p:nvPr/>
        </p:nvSpPr>
        <p:spPr>
          <a:xfrm>
            <a:off x="3815549" y="6056951"/>
            <a:ext cx="1922031" cy="369332"/>
          </a:xfrm>
          <a:prstGeom prst="rect">
            <a:avLst/>
          </a:prstGeom>
          <a:noFill/>
        </p:spPr>
        <p:txBody>
          <a:bodyPr wrap="square" rtlCol="0">
            <a:spAutoFit/>
          </a:bodyPr>
          <a:lstStyle/>
          <a:p>
            <a:r>
              <a:rPr lang="it-IT" dirty="0"/>
              <a:t>            128 → 4</a:t>
            </a:r>
          </a:p>
        </p:txBody>
      </p:sp>
    </p:spTree>
    <p:extLst>
      <p:ext uri="{BB962C8B-B14F-4D97-AF65-F5344CB8AC3E}">
        <p14:creationId xmlns:p14="http://schemas.microsoft.com/office/powerpoint/2010/main" val="2649043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EDD2C4-518A-C60E-7BE0-BCFA6CE2AA75}"/>
              </a:ext>
            </a:extLst>
          </p:cNvPr>
          <p:cNvSpPr>
            <a:spLocks noGrp="1"/>
          </p:cNvSpPr>
          <p:nvPr>
            <p:ph type="title"/>
          </p:nvPr>
        </p:nvSpPr>
        <p:spPr/>
        <p:txBody>
          <a:bodyPr/>
          <a:lstStyle/>
          <a:p>
            <a:pPr algn="ctr"/>
            <a:r>
              <a:rPr lang="it-IT" dirty="0" err="1"/>
              <a:t>Results</a:t>
            </a:r>
            <a:r>
              <a:rPr lang="it-IT" dirty="0"/>
              <a:t> 1</a:t>
            </a:r>
            <a:r>
              <a:rPr lang="it-IT" baseline="30000" dirty="0"/>
              <a:t>st </a:t>
            </a:r>
            <a:r>
              <a:rPr lang="it-IT" dirty="0"/>
              <a:t> </a:t>
            </a:r>
            <a:r>
              <a:rPr lang="it-IT" dirty="0" err="1"/>
              <a:t>classifier</a:t>
            </a:r>
            <a:endParaRPr lang="it-IT" dirty="0"/>
          </a:p>
        </p:txBody>
      </p:sp>
      <p:pic>
        <p:nvPicPr>
          <p:cNvPr id="4" name="Immagine 3" descr="Immagine che contiene schermata, Rettangolo, quadrato, diagramma&#10;&#10;Descrizione generata automaticamente">
            <a:extLst>
              <a:ext uri="{FF2B5EF4-FFF2-40B4-BE49-F238E27FC236}">
                <a16:creationId xmlns:a16="http://schemas.microsoft.com/office/drawing/2014/main" id="{C23D87C5-6226-969B-6242-C364973356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440" y="1690688"/>
            <a:ext cx="5914560" cy="4572462"/>
          </a:xfrm>
          <a:prstGeom prst="rect">
            <a:avLst/>
          </a:prstGeom>
          <a:noFill/>
          <a:ln>
            <a:noFill/>
          </a:ln>
        </p:spPr>
      </p:pic>
      <p:pic>
        <p:nvPicPr>
          <p:cNvPr id="5" name="Immagine 4" descr="Immagine che contiene testo, schermata, numero, Carattere&#10;&#10;Descrizione generata automaticamente">
            <a:extLst>
              <a:ext uri="{FF2B5EF4-FFF2-40B4-BE49-F238E27FC236}">
                <a16:creationId xmlns:a16="http://schemas.microsoft.com/office/drawing/2014/main" id="{203877DA-2587-B6DB-7FD5-63113F8FE7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6606" y="2153190"/>
            <a:ext cx="5058246" cy="3055552"/>
          </a:xfrm>
          <a:prstGeom prst="rect">
            <a:avLst/>
          </a:prstGeom>
          <a:noFill/>
          <a:ln>
            <a:noFill/>
          </a:ln>
        </p:spPr>
      </p:pic>
    </p:spTree>
    <p:extLst>
      <p:ext uri="{BB962C8B-B14F-4D97-AF65-F5344CB8AC3E}">
        <p14:creationId xmlns:p14="http://schemas.microsoft.com/office/powerpoint/2010/main" val="87420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96EAF9-179D-2605-F609-57FF9217314E}"/>
              </a:ext>
            </a:extLst>
          </p:cNvPr>
          <p:cNvSpPr>
            <a:spLocks noGrp="1"/>
          </p:cNvSpPr>
          <p:nvPr>
            <p:ph type="title"/>
          </p:nvPr>
        </p:nvSpPr>
        <p:spPr/>
        <p:txBody>
          <a:bodyPr/>
          <a:lstStyle/>
          <a:p>
            <a:pPr algn="ctr"/>
            <a:r>
              <a:rPr lang="it-IT" dirty="0"/>
              <a:t>Dataset </a:t>
            </a:r>
            <a:r>
              <a:rPr lang="it-IT" dirty="0" err="1"/>
              <a:t>Structure</a:t>
            </a:r>
            <a:endParaRPr lang="it-IT" dirty="0"/>
          </a:p>
        </p:txBody>
      </p:sp>
      <p:sp>
        <p:nvSpPr>
          <p:cNvPr id="3" name="Segnaposto contenuto 2">
            <a:extLst>
              <a:ext uri="{FF2B5EF4-FFF2-40B4-BE49-F238E27FC236}">
                <a16:creationId xmlns:a16="http://schemas.microsoft.com/office/drawing/2014/main" id="{5D2D2998-8B77-907B-0D85-699436C800D7}"/>
              </a:ext>
            </a:extLst>
          </p:cNvPr>
          <p:cNvSpPr>
            <a:spLocks noGrp="1"/>
          </p:cNvSpPr>
          <p:nvPr>
            <p:ph idx="1"/>
          </p:nvPr>
        </p:nvSpPr>
        <p:spPr/>
        <p:txBody>
          <a:bodyPr/>
          <a:lstStyle/>
          <a:p>
            <a:r>
              <a:rPr lang="it-IT" dirty="0" err="1"/>
              <a:t>Number</a:t>
            </a:r>
            <a:r>
              <a:rPr lang="it-IT" dirty="0"/>
              <a:t> of images </a:t>
            </a:r>
            <a:r>
              <a:rPr lang="it-IT" dirty="0" err="1"/>
              <a:t>used</a:t>
            </a:r>
            <a:r>
              <a:rPr lang="it-IT" dirty="0"/>
              <a:t> to </a:t>
            </a:r>
            <a:r>
              <a:rPr lang="it-IT" dirty="0" err="1"/>
              <a:t>train</a:t>
            </a:r>
            <a:r>
              <a:rPr lang="it-IT" dirty="0"/>
              <a:t> the detectors: 520</a:t>
            </a:r>
          </a:p>
          <a:p>
            <a:r>
              <a:rPr lang="it-IT" dirty="0"/>
              <a:t>The </a:t>
            </a:r>
            <a:r>
              <a:rPr lang="it-IT" dirty="0" err="1"/>
              <a:t>train</a:t>
            </a:r>
            <a:r>
              <a:rPr lang="it-IT" dirty="0"/>
              <a:t> set </a:t>
            </a:r>
            <a:r>
              <a:rPr lang="it-IT" dirty="0" err="1"/>
              <a:t>has</a:t>
            </a:r>
            <a:r>
              <a:rPr lang="it-IT" dirty="0"/>
              <a:t> </a:t>
            </a:r>
            <a:r>
              <a:rPr lang="it-IT" dirty="0" err="1"/>
              <a:t>been</a:t>
            </a:r>
            <a:r>
              <a:rPr lang="it-IT" dirty="0"/>
              <a:t> split in: 80% for training and 20% for </a:t>
            </a:r>
            <a:r>
              <a:rPr lang="it-IT" dirty="0" err="1"/>
              <a:t>validation</a:t>
            </a:r>
            <a:r>
              <a:rPr lang="it-IT" dirty="0"/>
              <a:t> </a:t>
            </a:r>
          </a:p>
          <a:p>
            <a:r>
              <a:rPr lang="it-IT" dirty="0" err="1"/>
              <a:t>Number</a:t>
            </a:r>
            <a:r>
              <a:rPr lang="it-IT" dirty="0"/>
              <a:t> of images </a:t>
            </a:r>
            <a:r>
              <a:rPr lang="it-IT" dirty="0" err="1"/>
              <a:t>used</a:t>
            </a:r>
            <a:r>
              <a:rPr lang="it-IT" dirty="0"/>
              <a:t> to test the detectors: 895</a:t>
            </a:r>
          </a:p>
          <a:p>
            <a:r>
              <a:rPr lang="it-IT" dirty="0" err="1"/>
              <a:t>Number</a:t>
            </a:r>
            <a:r>
              <a:rPr lang="it-IT" dirty="0"/>
              <a:t> of images </a:t>
            </a:r>
            <a:r>
              <a:rPr lang="it-IT" dirty="0" err="1"/>
              <a:t>used</a:t>
            </a:r>
            <a:r>
              <a:rPr lang="it-IT" dirty="0"/>
              <a:t> to </a:t>
            </a:r>
            <a:r>
              <a:rPr lang="it-IT" dirty="0" err="1"/>
              <a:t>train</a:t>
            </a:r>
            <a:r>
              <a:rPr lang="it-IT" dirty="0"/>
              <a:t> the </a:t>
            </a:r>
            <a:r>
              <a:rPr lang="it-IT" dirty="0" err="1"/>
              <a:t>classifiers</a:t>
            </a:r>
            <a:r>
              <a:rPr lang="it-IT" dirty="0"/>
              <a:t>: 744</a:t>
            </a:r>
          </a:p>
          <a:p>
            <a:r>
              <a:rPr lang="it-IT" dirty="0" err="1"/>
              <a:t>Number</a:t>
            </a:r>
            <a:r>
              <a:rPr lang="it-IT" dirty="0"/>
              <a:t> of images </a:t>
            </a:r>
            <a:r>
              <a:rPr lang="it-IT" dirty="0" err="1"/>
              <a:t>used</a:t>
            </a:r>
            <a:r>
              <a:rPr lang="it-IT" dirty="0"/>
              <a:t> to test the </a:t>
            </a:r>
            <a:r>
              <a:rPr lang="it-IT" dirty="0" err="1"/>
              <a:t>classifiers</a:t>
            </a:r>
            <a:r>
              <a:rPr lang="it-IT" dirty="0"/>
              <a:t>: 405</a:t>
            </a:r>
          </a:p>
          <a:p>
            <a:r>
              <a:rPr lang="it-IT" dirty="0" err="1"/>
              <a:t>Original</a:t>
            </a:r>
            <a:r>
              <a:rPr lang="it-IT" dirty="0"/>
              <a:t> </a:t>
            </a:r>
            <a:r>
              <a:rPr lang="it-IT" dirty="0" err="1"/>
              <a:t>dimension</a:t>
            </a:r>
            <a:r>
              <a:rPr lang="it-IT" dirty="0"/>
              <a:t> of images: 3024x3024</a:t>
            </a:r>
          </a:p>
        </p:txBody>
      </p:sp>
    </p:spTree>
    <p:extLst>
      <p:ext uri="{BB962C8B-B14F-4D97-AF65-F5344CB8AC3E}">
        <p14:creationId xmlns:p14="http://schemas.microsoft.com/office/powerpoint/2010/main" val="3990900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EBCD4E-19F0-D92B-C487-B548B81B4446}"/>
              </a:ext>
            </a:extLst>
          </p:cNvPr>
          <p:cNvSpPr>
            <a:spLocks noGrp="1"/>
          </p:cNvSpPr>
          <p:nvPr>
            <p:ph type="title"/>
          </p:nvPr>
        </p:nvSpPr>
        <p:spPr>
          <a:xfrm>
            <a:off x="1510646" y="22749"/>
            <a:ext cx="10515600" cy="1325563"/>
          </a:xfrm>
        </p:spPr>
        <p:txBody>
          <a:bodyPr/>
          <a:lstStyle/>
          <a:p>
            <a:pPr algn="r"/>
            <a:r>
              <a:rPr lang="it-IT" dirty="0"/>
              <a:t>2</a:t>
            </a:r>
            <a:r>
              <a:rPr lang="it-IT" baseline="30000" dirty="0"/>
              <a:t>nd</a:t>
            </a:r>
            <a:r>
              <a:rPr lang="it-IT" dirty="0"/>
              <a:t> </a:t>
            </a:r>
            <a:r>
              <a:rPr lang="it-IT" dirty="0" err="1"/>
              <a:t>classifier</a:t>
            </a:r>
            <a:r>
              <a:rPr lang="it-IT" baseline="30000" dirty="0"/>
              <a:t> </a:t>
            </a:r>
            <a:endParaRPr lang="it-IT" dirty="0"/>
          </a:p>
        </p:txBody>
      </p:sp>
      <p:pic>
        <p:nvPicPr>
          <p:cNvPr id="4" name="Segnaposto contenuto 3" descr="Immagine che contiene testo, documento&#10;&#10;Descrizione generata automaticamente">
            <a:extLst>
              <a:ext uri="{FF2B5EF4-FFF2-40B4-BE49-F238E27FC236}">
                <a16:creationId xmlns:a16="http://schemas.microsoft.com/office/drawing/2014/main" id="{7FC13DF8-7FF0-C5A1-3F30-A4E4F146221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6542" y="1583877"/>
            <a:ext cx="3420373" cy="5067645"/>
          </a:xfrm>
          <a:prstGeom prst="rect">
            <a:avLst/>
          </a:prstGeom>
          <a:noFill/>
          <a:ln>
            <a:noFill/>
          </a:ln>
        </p:spPr>
      </p:pic>
      <p:sp>
        <p:nvSpPr>
          <p:cNvPr id="5" name="Rettangolo 4">
            <a:extLst>
              <a:ext uri="{FF2B5EF4-FFF2-40B4-BE49-F238E27FC236}">
                <a16:creationId xmlns:a16="http://schemas.microsoft.com/office/drawing/2014/main" id="{DBF05E5E-7B64-42D3-7474-5BEE6FEBE451}"/>
              </a:ext>
            </a:extLst>
          </p:cNvPr>
          <p:cNvSpPr/>
          <p:nvPr/>
        </p:nvSpPr>
        <p:spPr>
          <a:xfrm>
            <a:off x="493085" y="103872"/>
            <a:ext cx="2750250" cy="6627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6" name="Rettangolo 5">
            <a:extLst>
              <a:ext uri="{FF2B5EF4-FFF2-40B4-BE49-F238E27FC236}">
                <a16:creationId xmlns:a16="http://schemas.microsoft.com/office/drawing/2014/main" id="{58B9EC08-465F-DFDE-EA68-76F8EDB8B02A}"/>
              </a:ext>
            </a:extLst>
          </p:cNvPr>
          <p:cNvSpPr/>
          <p:nvPr/>
        </p:nvSpPr>
        <p:spPr>
          <a:xfrm>
            <a:off x="493085" y="897280"/>
            <a:ext cx="2750250" cy="66278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7" name="Rettangolo 6">
            <a:extLst>
              <a:ext uri="{FF2B5EF4-FFF2-40B4-BE49-F238E27FC236}">
                <a16:creationId xmlns:a16="http://schemas.microsoft.com/office/drawing/2014/main" id="{FAFB8F34-E2DE-DC2C-587A-3657E456E47F}"/>
              </a:ext>
            </a:extLst>
          </p:cNvPr>
          <p:cNvSpPr/>
          <p:nvPr/>
        </p:nvSpPr>
        <p:spPr>
          <a:xfrm>
            <a:off x="493085" y="1690688"/>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8" name="Rettangolo 7">
            <a:extLst>
              <a:ext uri="{FF2B5EF4-FFF2-40B4-BE49-F238E27FC236}">
                <a16:creationId xmlns:a16="http://schemas.microsoft.com/office/drawing/2014/main" id="{67FE426E-FA93-9620-5292-E1CBD7EB3AA0}"/>
              </a:ext>
            </a:extLst>
          </p:cNvPr>
          <p:cNvSpPr/>
          <p:nvPr/>
        </p:nvSpPr>
        <p:spPr>
          <a:xfrm>
            <a:off x="493085" y="3277506"/>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9" name="Rettangolo 8">
            <a:extLst>
              <a:ext uri="{FF2B5EF4-FFF2-40B4-BE49-F238E27FC236}">
                <a16:creationId xmlns:a16="http://schemas.microsoft.com/office/drawing/2014/main" id="{6F224A76-8541-B219-DBAE-FC6EE268D58F}"/>
              </a:ext>
            </a:extLst>
          </p:cNvPr>
          <p:cNvSpPr/>
          <p:nvPr/>
        </p:nvSpPr>
        <p:spPr>
          <a:xfrm>
            <a:off x="493085" y="2484097"/>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0" name="Rettangolo 9">
            <a:extLst>
              <a:ext uri="{FF2B5EF4-FFF2-40B4-BE49-F238E27FC236}">
                <a16:creationId xmlns:a16="http://schemas.microsoft.com/office/drawing/2014/main" id="{191FDD05-B6F4-2276-5323-443CE1433EF0}"/>
              </a:ext>
            </a:extLst>
          </p:cNvPr>
          <p:cNvSpPr/>
          <p:nvPr/>
        </p:nvSpPr>
        <p:spPr>
          <a:xfrm>
            <a:off x="493085" y="4074315"/>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3" name="Rettangolo 12">
            <a:extLst>
              <a:ext uri="{FF2B5EF4-FFF2-40B4-BE49-F238E27FC236}">
                <a16:creationId xmlns:a16="http://schemas.microsoft.com/office/drawing/2014/main" id="{3A4B3A0A-E2C0-06B8-58E9-67607CF961EE}"/>
              </a:ext>
            </a:extLst>
          </p:cNvPr>
          <p:cNvSpPr/>
          <p:nvPr/>
        </p:nvSpPr>
        <p:spPr>
          <a:xfrm>
            <a:off x="727750" y="5665591"/>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Dropout(0.5)</a:t>
            </a:r>
          </a:p>
        </p:txBody>
      </p:sp>
      <p:sp>
        <p:nvSpPr>
          <p:cNvPr id="14" name="Rettangolo 13">
            <a:extLst>
              <a:ext uri="{FF2B5EF4-FFF2-40B4-BE49-F238E27FC236}">
                <a16:creationId xmlns:a16="http://schemas.microsoft.com/office/drawing/2014/main" id="{68BB5118-6CB3-5B0A-D9E0-D41F1F828293}"/>
              </a:ext>
            </a:extLst>
          </p:cNvPr>
          <p:cNvSpPr/>
          <p:nvPr/>
        </p:nvSpPr>
        <p:spPr>
          <a:xfrm>
            <a:off x="493085" y="4871124"/>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 </a:t>
            </a:r>
            <a:r>
              <a:rPr lang="it-IT" dirty="0" err="1">
                <a:solidFill>
                  <a:schemeClr val="tx1"/>
                </a:solidFill>
              </a:rPr>
              <a:t>ReLU</a:t>
            </a:r>
            <a:r>
              <a:rPr lang="it-IT" dirty="0">
                <a:solidFill>
                  <a:schemeClr val="tx1"/>
                </a:solidFill>
              </a:rPr>
              <a:t> </a:t>
            </a:r>
          </a:p>
        </p:txBody>
      </p:sp>
      <p:sp>
        <p:nvSpPr>
          <p:cNvPr id="15" name="Rettangolo 14">
            <a:extLst>
              <a:ext uri="{FF2B5EF4-FFF2-40B4-BE49-F238E27FC236}">
                <a16:creationId xmlns:a16="http://schemas.microsoft.com/office/drawing/2014/main" id="{F47FEA4C-EDFA-3BE2-B02E-98A7B1A20026}"/>
              </a:ext>
            </a:extLst>
          </p:cNvPr>
          <p:cNvSpPr/>
          <p:nvPr/>
        </p:nvSpPr>
        <p:spPr>
          <a:xfrm>
            <a:off x="493085" y="6069427"/>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a:t>
            </a:r>
          </a:p>
        </p:txBody>
      </p:sp>
      <p:sp>
        <p:nvSpPr>
          <p:cNvPr id="3" name="CasellaDiTesto 2">
            <a:extLst>
              <a:ext uri="{FF2B5EF4-FFF2-40B4-BE49-F238E27FC236}">
                <a16:creationId xmlns:a16="http://schemas.microsoft.com/office/drawing/2014/main" id="{56674A16-0E61-5DE0-82C0-E991E47BFB64}"/>
              </a:ext>
            </a:extLst>
          </p:cNvPr>
          <p:cNvSpPr txBox="1"/>
          <p:nvPr/>
        </p:nvSpPr>
        <p:spPr>
          <a:xfrm>
            <a:off x="3641599" y="269748"/>
            <a:ext cx="2935055" cy="369332"/>
          </a:xfrm>
          <a:prstGeom prst="rect">
            <a:avLst/>
          </a:prstGeom>
          <a:noFill/>
        </p:spPr>
        <p:txBody>
          <a:bodyPr wrap="square" rtlCol="0">
            <a:spAutoFit/>
          </a:bodyPr>
          <a:lstStyle/>
          <a:p>
            <a:r>
              <a:rPr lang="it-IT" dirty="0"/>
              <a:t>3x224x224 → 16x224x224</a:t>
            </a:r>
          </a:p>
        </p:txBody>
      </p:sp>
      <p:sp>
        <p:nvSpPr>
          <p:cNvPr id="11" name="CasellaDiTesto 10">
            <a:extLst>
              <a:ext uri="{FF2B5EF4-FFF2-40B4-BE49-F238E27FC236}">
                <a16:creationId xmlns:a16="http://schemas.microsoft.com/office/drawing/2014/main" id="{90E456D2-FE4F-3EF6-F26D-1B241E76D39D}"/>
              </a:ext>
            </a:extLst>
          </p:cNvPr>
          <p:cNvSpPr txBox="1"/>
          <p:nvPr/>
        </p:nvSpPr>
        <p:spPr>
          <a:xfrm>
            <a:off x="3540763" y="1084855"/>
            <a:ext cx="3042059" cy="369332"/>
          </a:xfrm>
          <a:prstGeom prst="rect">
            <a:avLst/>
          </a:prstGeom>
          <a:noFill/>
        </p:spPr>
        <p:txBody>
          <a:bodyPr wrap="square" rtlCol="0">
            <a:spAutoFit/>
          </a:bodyPr>
          <a:lstStyle/>
          <a:p>
            <a:r>
              <a:rPr lang="it-IT" dirty="0"/>
              <a:t>16x224x224→ 16x112x112</a:t>
            </a:r>
          </a:p>
        </p:txBody>
      </p:sp>
      <p:sp>
        <p:nvSpPr>
          <p:cNvPr id="12" name="CasellaDiTesto 11">
            <a:extLst>
              <a:ext uri="{FF2B5EF4-FFF2-40B4-BE49-F238E27FC236}">
                <a16:creationId xmlns:a16="http://schemas.microsoft.com/office/drawing/2014/main" id="{06858DD4-32B9-2E6C-F3F9-F6B726DD614A}"/>
              </a:ext>
            </a:extLst>
          </p:cNvPr>
          <p:cNvSpPr txBox="1"/>
          <p:nvPr/>
        </p:nvSpPr>
        <p:spPr>
          <a:xfrm>
            <a:off x="3540763" y="1810876"/>
            <a:ext cx="2984793" cy="369332"/>
          </a:xfrm>
          <a:prstGeom prst="rect">
            <a:avLst/>
          </a:prstGeom>
          <a:noFill/>
        </p:spPr>
        <p:txBody>
          <a:bodyPr wrap="square" rtlCol="0">
            <a:spAutoFit/>
          </a:bodyPr>
          <a:lstStyle/>
          <a:p>
            <a:r>
              <a:rPr lang="it-IT" dirty="0"/>
              <a:t>16x112x112 → 32x112x112</a:t>
            </a:r>
          </a:p>
        </p:txBody>
      </p:sp>
      <p:sp>
        <p:nvSpPr>
          <p:cNvPr id="22" name="CasellaDiTesto 21">
            <a:extLst>
              <a:ext uri="{FF2B5EF4-FFF2-40B4-BE49-F238E27FC236}">
                <a16:creationId xmlns:a16="http://schemas.microsoft.com/office/drawing/2014/main" id="{037E5022-95B1-016F-BF8A-D8AE34AEB319}"/>
              </a:ext>
            </a:extLst>
          </p:cNvPr>
          <p:cNvSpPr txBox="1"/>
          <p:nvPr/>
        </p:nvSpPr>
        <p:spPr>
          <a:xfrm>
            <a:off x="3648047" y="2655060"/>
            <a:ext cx="2882851" cy="369332"/>
          </a:xfrm>
          <a:prstGeom prst="rect">
            <a:avLst/>
          </a:prstGeom>
          <a:noFill/>
        </p:spPr>
        <p:txBody>
          <a:bodyPr wrap="square" rtlCol="0">
            <a:spAutoFit/>
          </a:bodyPr>
          <a:lstStyle/>
          <a:p>
            <a:r>
              <a:rPr lang="it-IT" dirty="0"/>
              <a:t>32x112x112 → 32x56x56</a:t>
            </a:r>
          </a:p>
        </p:txBody>
      </p:sp>
      <p:sp>
        <p:nvSpPr>
          <p:cNvPr id="23" name="CasellaDiTesto 22">
            <a:extLst>
              <a:ext uri="{FF2B5EF4-FFF2-40B4-BE49-F238E27FC236}">
                <a16:creationId xmlns:a16="http://schemas.microsoft.com/office/drawing/2014/main" id="{F75B0454-7FBD-BAE5-84CF-7CA8CEDC59C9}"/>
              </a:ext>
            </a:extLst>
          </p:cNvPr>
          <p:cNvSpPr txBox="1"/>
          <p:nvPr/>
        </p:nvSpPr>
        <p:spPr>
          <a:xfrm>
            <a:off x="3710717" y="3381081"/>
            <a:ext cx="2307042" cy="369332"/>
          </a:xfrm>
          <a:prstGeom prst="rect">
            <a:avLst/>
          </a:prstGeom>
          <a:noFill/>
        </p:spPr>
        <p:txBody>
          <a:bodyPr wrap="none" rtlCol="0">
            <a:spAutoFit/>
          </a:bodyPr>
          <a:lstStyle/>
          <a:p>
            <a:r>
              <a:rPr lang="it-IT" dirty="0"/>
              <a:t>32x56x56 → 64x56x56</a:t>
            </a:r>
          </a:p>
        </p:txBody>
      </p:sp>
      <p:sp>
        <p:nvSpPr>
          <p:cNvPr id="24" name="CasellaDiTesto 23">
            <a:extLst>
              <a:ext uri="{FF2B5EF4-FFF2-40B4-BE49-F238E27FC236}">
                <a16:creationId xmlns:a16="http://schemas.microsoft.com/office/drawing/2014/main" id="{B27E4956-AA56-9186-D446-011EB27D6C0D}"/>
              </a:ext>
            </a:extLst>
          </p:cNvPr>
          <p:cNvSpPr txBox="1"/>
          <p:nvPr/>
        </p:nvSpPr>
        <p:spPr>
          <a:xfrm>
            <a:off x="3556522" y="4239223"/>
            <a:ext cx="2539478" cy="369332"/>
          </a:xfrm>
          <a:prstGeom prst="rect">
            <a:avLst/>
          </a:prstGeom>
          <a:noFill/>
        </p:spPr>
        <p:txBody>
          <a:bodyPr wrap="none" rtlCol="0">
            <a:spAutoFit/>
          </a:bodyPr>
          <a:lstStyle/>
          <a:p>
            <a:r>
              <a:rPr lang="it-IT" dirty="0"/>
              <a:t>      64x56x56→ 64x28x28</a:t>
            </a:r>
          </a:p>
        </p:txBody>
      </p:sp>
      <p:sp>
        <p:nvSpPr>
          <p:cNvPr id="25" name="CasellaDiTesto 24">
            <a:extLst>
              <a:ext uri="{FF2B5EF4-FFF2-40B4-BE49-F238E27FC236}">
                <a16:creationId xmlns:a16="http://schemas.microsoft.com/office/drawing/2014/main" id="{7D75163C-7506-7473-A51D-C9B13784D20A}"/>
              </a:ext>
            </a:extLst>
          </p:cNvPr>
          <p:cNvSpPr txBox="1"/>
          <p:nvPr/>
        </p:nvSpPr>
        <p:spPr>
          <a:xfrm>
            <a:off x="3648047" y="5067095"/>
            <a:ext cx="2228285" cy="369332"/>
          </a:xfrm>
          <a:prstGeom prst="rect">
            <a:avLst/>
          </a:prstGeom>
          <a:noFill/>
        </p:spPr>
        <p:txBody>
          <a:bodyPr wrap="square" rtlCol="0">
            <a:spAutoFit/>
          </a:bodyPr>
          <a:lstStyle/>
          <a:p>
            <a:r>
              <a:rPr lang="it-IT" dirty="0"/>
              <a:t>         64x28x28 → 128</a:t>
            </a:r>
          </a:p>
        </p:txBody>
      </p:sp>
      <p:sp>
        <p:nvSpPr>
          <p:cNvPr id="26" name="CasellaDiTesto 25">
            <a:extLst>
              <a:ext uri="{FF2B5EF4-FFF2-40B4-BE49-F238E27FC236}">
                <a16:creationId xmlns:a16="http://schemas.microsoft.com/office/drawing/2014/main" id="{28EC5992-FBD7-8474-5407-344810200687}"/>
              </a:ext>
            </a:extLst>
          </p:cNvPr>
          <p:cNvSpPr txBox="1"/>
          <p:nvPr/>
        </p:nvSpPr>
        <p:spPr>
          <a:xfrm>
            <a:off x="3903223" y="6264299"/>
            <a:ext cx="1922031" cy="369332"/>
          </a:xfrm>
          <a:prstGeom prst="rect">
            <a:avLst/>
          </a:prstGeom>
          <a:noFill/>
        </p:spPr>
        <p:txBody>
          <a:bodyPr wrap="square" rtlCol="0">
            <a:spAutoFit/>
          </a:bodyPr>
          <a:lstStyle/>
          <a:p>
            <a:r>
              <a:rPr lang="it-IT" dirty="0"/>
              <a:t>            128 → 4</a:t>
            </a:r>
          </a:p>
        </p:txBody>
      </p:sp>
    </p:spTree>
    <p:extLst>
      <p:ext uri="{BB962C8B-B14F-4D97-AF65-F5344CB8AC3E}">
        <p14:creationId xmlns:p14="http://schemas.microsoft.com/office/powerpoint/2010/main" val="2402071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270C7-2B3D-505F-7A4F-C0CD56C695C3}"/>
              </a:ext>
            </a:extLst>
          </p:cNvPr>
          <p:cNvSpPr>
            <a:spLocks noGrp="1"/>
          </p:cNvSpPr>
          <p:nvPr>
            <p:ph type="title"/>
          </p:nvPr>
        </p:nvSpPr>
        <p:spPr/>
        <p:txBody>
          <a:bodyPr/>
          <a:lstStyle/>
          <a:p>
            <a:pPr algn="ctr"/>
            <a:r>
              <a:rPr lang="it-IT" dirty="0" err="1"/>
              <a:t>Results</a:t>
            </a:r>
            <a:r>
              <a:rPr lang="it-IT" dirty="0"/>
              <a:t> 2</a:t>
            </a:r>
            <a:r>
              <a:rPr lang="it-IT" baseline="30000" dirty="0"/>
              <a:t>nd  </a:t>
            </a:r>
            <a:r>
              <a:rPr lang="it-IT" dirty="0" err="1"/>
              <a:t>classifier</a:t>
            </a:r>
            <a:endParaRPr lang="it-IT" dirty="0"/>
          </a:p>
        </p:txBody>
      </p:sp>
      <p:pic>
        <p:nvPicPr>
          <p:cNvPr id="4" name="Immagine 3">
            <a:extLst>
              <a:ext uri="{FF2B5EF4-FFF2-40B4-BE49-F238E27FC236}">
                <a16:creationId xmlns:a16="http://schemas.microsoft.com/office/drawing/2014/main" id="{93FCA8E5-A046-DB4F-8073-548E408363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967" y="1650365"/>
            <a:ext cx="6120130" cy="4842510"/>
          </a:xfrm>
          <a:prstGeom prst="rect">
            <a:avLst/>
          </a:prstGeom>
          <a:noFill/>
          <a:ln>
            <a:noFill/>
          </a:ln>
        </p:spPr>
      </p:pic>
      <p:pic>
        <p:nvPicPr>
          <p:cNvPr id="6" name="Immagine 5" descr="Immagine che contiene testo, schermata, Carattere, numero&#10;&#10;Descrizione generata automaticamente">
            <a:extLst>
              <a:ext uri="{FF2B5EF4-FFF2-40B4-BE49-F238E27FC236}">
                <a16:creationId xmlns:a16="http://schemas.microsoft.com/office/drawing/2014/main" id="{0E2174FF-519C-3176-AAB8-ECB0EE6126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375675"/>
            <a:ext cx="5024284" cy="2904947"/>
          </a:xfrm>
          <a:prstGeom prst="rect">
            <a:avLst/>
          </a:prstGeom>
          <a:noFill/>
          <a:ln>
            <a:noFill/>
          </a:ln>
        </p:spPr>
      </p:pic>
    </p:spTree>
    <p:extLst>
      <p:ext uri="{BB962C8B-B14F-4D97-AF65-F5344CB8AC3E}">
        <p14:creationId xmlns:p14="http://schemas.microsoft.com/office/powerpoint/2010/main" val="1358396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9587BF-AF21-62FE-5090-3B796311CBC6}"/>
              </a:ext>
            </a:extLst>
          </p:cNvPr>
          <p:cNvSpPr>
            <a:spLocks noGrp="1"/>
          </p:cNvSpPr>
          <p:nvPr>
            <p:ph type="title"/>
          </p:nvPr>
        </p:nvSpPr>
        <p:spPr/>
        <p:txBody>
          <a:bodyPr/>
          <a:lstStyle/>
          <a:p>
            <a:pPr algn="r"/>
            <a:r>
              <a:rPr lang="it-IT" dirty="0"/>
              <a:t>3</a:t>
            </a:r>
            <a:r>
              <a:rPr lang="it-IT" baseline="30000" dirty="0"/>
              <a:t>nd</a:t>
            </a:r>
            <a:r>
              <a:rPr lang="it-IT" dirty="0"/>
              <a:t> </a:t>
            </a:r>
            <a:r>
              <a:rPr lang="it-IT" dirty="0" err="1"/>
              <a:t>classifier</a:t>
            </a:r>
            <a:r>
              <a:rPr lang="it-IT" baseline="30000" dirty="0"/>
              <a:t> </a:t>
            </a:r>
            <a:endParaRPr lang="it-IT" dirty="0"/>
          </a:p>
        </p:txBody>
      </p:sp>
      <p:pic>
        <p:nvPicPr>
          <p:cNvPr id="4" name="Immagine 3" descr="Immagine che contiene testo, documento&#10;&#10;Descrizione generata automaticamente">
            <a:extLst>
              <a:ext uri="{FF2B5EF4-FFF2-40B4-BE49-F238E27FC236}">
                <a16:creationId xmlns:a16="http://schemas.microsoft.com/office/drawing/2014/main" id="{CEC8D1C0-D956-62CF-4DD0-9DC36D8608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80625" y="1428543"/>
            <a:ext cx="3439426" cy="5064332"/>
          </a:xfrm>
          <a:prstGeom prst="rect">
            <a:avLst/>
          </a:prstGeom>
          <a:noFill/>
          <a:ln>
            <a:noFill/>
          </a:ln>
        </p:spPr>
      </p:pic>
      <p:sp>
        <p:nvSpPr>
          <p:cNvPr id="11" name="Rettangolo 10">
            <a:extLst>
              <a:ext uri="{FF2B5EF4-FFF2-40B4-BE49-F238E27FC236}">
                <a16:creationId xmlns:a16="http://schemas.microsoft.com/office/drawing/2014/main" id="{BA08B6D5-7309-F910-50D5-007D7D8AB7F2}"/>
              </a:ext>
            </a:extLst>
          </p:cNvPr>
          <p:cNvSpPr/>
          <p:nvPr/>
        </p:nvSpPr>
        <p:spPr>
          <a:xfrm>
            <a:off x="493085" y="103872"/>
            <a:ext cx="2750250" cy="6627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5 P = 1</a:t>
            </a:r>
          </a:p>
        </p:txBody>
      </p:sp>
      <p:sp>
        <p:nvSpPr>
          <p:cNvPr id="12" name="Rettangolo 11">
            <a:extLst>
              <a:ext uri="{FF2B5EF4-FFF2-40B4-BE49-F238E27FC236}">
                <a16:creationId xmlns:a16="http://schemas.microsoft.com/office/drawing/2014/main" id="{AC9FB877-2426-DEC9-EDC3-6001E145364F}"/>
              </a:ext>
            </a:extLst>
          </p:cNvPr>
          <p:cNvSpPr/>
          <p:nvPr/>
        </p:nvSpPr>
        <p:spPr>
          <a:xfrm>
            <a:off x="493085" y="897280"/>
            <a:ext cx="2750250" cy="66278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3" name="Rettangolo 12">
            <a:extLst>
              <a:ext uri="{FF2B5EF4-FFF2-40B4-BE49-F238E27FC236}">
                <a16:creationId xmlns:a16="http://schemas.microsoft.com/office/drawing/2014/main" id="{AECA2B7D-98CD-086B-120B-44B0D6E44C86}"/>
              </a:ext>
            </a:extLst>
          </p:cNvPr>
          <p:cNvSpPr/>
          <p:nvPr/>
        </p:nvSpPr>
        <p:spPr>
          <a:xfrm>
            <a:off x="493085" y="1690688"/>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5 P = 1</a:t>
            </a:r>
          </a:p>
        </p:txBody>
      </p:sp>
      <p:sp>
        <p:nvSpPr>
          <p:cNvPr id="14" name="Rettangolo 13">
            <a:extLst>
              <a:ext uri="{FF2B5EF4-FFF2-40B4-BE49-F238E27FC236}">
                <a16:creationId xmlns:a16="http://schemas.microsoft.com/office/drawing/2014/main" id="{685B8CB2-0B69-A6D0-6F16-AD245F1EACBE}"/>
              </a:ext>
            </a:extLst>
          </p:cNvPr>
          <p:cNvSpPr/>
          <p:nvPr/>
        </p:nvSpPr>
        <p:spPr>
          <a:xfrm>
            <a:off x="493085" y="3277506"/>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5 P = 1</a:t>
            </a:r>
          </a:p>
        </p:txBody>
      </p:sp>
      <p:sp>
        <p:nvSpPr>
          <p:cNvPr id="15" name="Rettangolo 14">
            <a:extLst>
              <a:ext uri="{FF2B5EF4-FFF2-40B4-BE49-F238E27FC236}">
                <a16:creationId xmlns:a16="http://schemas.microsoft.com/office/drawing/2014/main" id="{BE0CA7DA-AD72-6AFE-0377-B173639CFF27}"/>
              </a:ext>
            </a:extLst>
          </p:cNvPr>
          <p:cNvSpPr/>
          <p:nvPr/>
        </p:nvSpPr>
        <p:spPr>
          <a:xfrm>
            <a:off x="493085" y="2484097"/>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6" name="Rettangolo 15">
            <a:extLst>
              <a:ext uri="{FF2B5EF4-FFF2-40B4-BE49-F238E27FC236}">
                <a16:creationId xmlns:a16="http://schemas.microsoft.com/office/drawing/2014/main" id="{93C3E02D-1DF3-CD62-ED5A-EC0727083F51}"/>
              </a:ext>
            </a:extLst>
          </p:cNvPr>
          <p:cNvSpPr/>
          <p:nvPr/>
        </p:nvSpPr>
        <p:spPr>
          <a:xfrm>
            <a:off x="493085" y="4074315"/>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7" name="Rettangolo 16">
            <a:extLst>
              <a:ext uri="{FF2B5EF4-FFF2-40B4-BE49-F238E27FC236}">
                <a16:creationId xmlns:a16="http://schemas.microsoft.com/office/drawing/2014/main" id="{F2584C16-8848-7F74-33BA-6781A2D7397E}"/>
              </a:ext>
            </a:extLst>
          </p:cNvPr>
          <p:cNvSpPr/>
          <p:nvPr/>
        </p:nvSpPr>
        <p:spPr>
          <a:xfrm>
            <a:off x="727750" y="5665591"/>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Dropout(0.5)</a:t>
            </a:r>
          </a:p>
        </p:txBody>
      </p:sp>
      <p:sp>
        <p:nvSpPr>
          <p:cNvPr id="18" name="Rettangolo 17">
            <a:extLst>
              <a:ext uri="{FF2B5EF4-FFF2-40B4-BE49-F238E27FC236}">
                <a16:creationId xmlns:a16="http://schemas.microsoft.com/office/drawing/2014/main" id="{A3DE1852-8F1B-E9FC-F92C-F0BFEA3C2C18}"/>
              </a:ext>
            </a:extLst>
          </p:cNvPr>
          <p:cNvSpPr/>
          <p:nvPr/>
        </p:nvSpPr>
        <p:spPr>
          <a:xfrm>
            <a:off x="493085" y="4871124"/>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 </a:t>
            </a:r>
            <a:r>
              <a:rPr lang="it-IT" dirty="0" err="1">
                <a:solidFill>
                  <a:schemeClr val="tx1"/>
                </a:solidFill>
              </a:rPr>
              <a:t>ReLU</a:t>
            </a:r>
            <a:r>
              <a:rPr lang="it-IT" dirty="0">
                <a:solidFill>
                  <a:schemeClr val="tx1"/>
                </a:solidFill>
              </a:rPr>
              <a:t> </a:t>
            </a:r>
          </a:p>
        </p:txBody>
      </p:sp>
      <p:sp>
        <p:nvSpPr>
          <p:cNvPr id="19" name="Rettangolo 18">
            <a:extLst>
              <a:ext uri="{FF2B5EF4-FFF2-40B4-BE49-F238E27FC236}">
                <a16:creationId xmlns:a16="http://schemas.microsoft.com/office/drawing/2014/main" id="{2AF956F4-3063-B96B-97DD-06476E6383A5}"/>
              </a:ext>
            </a:extLst>
          </p:cNvPr>
          <p:cNvSpPr/>
          <p:nvPr/>
        </p:nvSpPr>
        <p:spPr>
          <a:xfrm>
            <a:off x="493085" y="6069427"/>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a:t>
            </a:r>
          </a:p>
        </p:txBody>
      </p:sp>
      <p:sp>
        <p:nvSpPr>
          <p:cNvPr id="3" name="CasellaDiTesto 2">
            <a:extLst>
              <a:ext uri="{FF2B5EF4-FFF2-40B4-BE49-F238E27FC236}">
                <a16:creationId xmlns:a16="http://schemas.microsoft.com/office/drawing/2014/main" id="{E0E1108B-3229-C652-3DC2-91D8B2901E88}"/>
              </a:ext>
            </a:extLst>
          </p:cNvPr>
          <p:cNvSpPr txBox="1"/>
          <p:nvPr/>
        </p:nvSpPr>
        <p:spPr>
          <a:xfrm>
            <a:off x="3641599" y="269748"/>
            <a:ext cx="2935055" cy="369332"/>
          </a:xfrm>
          <a:prstGeom prst="rect">
            <a:avLst/>
          </a:prstGeom>
          <a:noFill/>
        </p:spPr>
        <p:txBody>
          <a:bodyPr wrap="square" rtlCol="0">
            <a:spAutoFit/>
          </a:bodyPr>
          <a:lstStyle/>
          <a:p>
            <a:r>
              <a:rPr lang="it-IT" dirty="0"/>
              <a:t>3x224x224 → 16x222x222</a:t>
            </a:r>
          </a:p>
        </p:txBody>
      </p:sp>
      <p:sp>
        <p:nvSpPr>
          <p:cNvPr id="5" name="CasellaDiTesto 4">
            <a:extLst>
              <a:ext uri="{FF2B5EF4-FFF2-40B4-BE49-F238E27FC236}">
                <a16:creationId xmlns:a16="http://schemas.microsoft.com/office/drawing/2014/main" id="{A2186E65-DF46-1705-191A-BACB8B3FD505}"/>
              </a:ext>
            </a:extLst>
          </p:cNvPr>
          <p:cNvSpPr txBox="1"/>
          <p:nvPr/>
        </p:nvSpPr>
        <p:spPr>
          <a:xfrm>
            <a:off x="3540763" y="1084855"/>
            <a:ext cx="3042059" cy="369332"/>
          </a:xfrm>
          <a:prstGeom prst="rect">
            <a:avLst/>
          </a:prstGeom>
          <a:noFill/>
        </p:spPr>
        <p:txBody>
          <a:bodyPr wrap="square" rtlCol="0">
            <a:spAutoFit/>
          </a:bodyPr>
          <a:lstStyle/>
          <a:p>
            <a:r>
              <a:rPr lang="it-IT" dirty="0"/>
              <a:t>16x222x222→ 16x111x111</a:t>
            </a:r>
          </a:p>
        </p:txBody>
      </p:sp>
      <p:sp>
        <p:nvSpPr>
          <p:cNvPr id="6" name="CasellaDiTesto 5">
            <a:extLst>
              <a:ext uri="{FF2B5EF4-FFF2-40B4-BE49-F238E27FC236}">
                <a16:creationId xmlns:a16="http://schemas.microsoft.com/office/drawing/2014/main" id="{75E94EFC-0951-D96F-A62F-BF3F909D7EB4}"/>
              </a:ext>
            </a:extLst>
          </p:cNvPr>
          <p:cNvSpPr txBox="1"/>
          <p:nvPr/>
        </p:nvSpPr>
        <p:spPr>
          <a:xfrm>
            <a:off x="3540763" y="1810876"/>
            <a:ext cx="2984793" cy="369332"/>
          </a:xfrm>
          <a:prstGeom prst="rect">
            <a:avLst/>
          </a:prstGeom>
          <a:noFill/>
        </p:spPr>
        <p:txBody>
          <a:bodyPr wrap="square" rtlCol="0">
            <a:spAutoFit/>
          </a:bodyPr>
          <a:lstStyle/>
          <a:p>
            <a:r>
              <a:rPr lang="it-IT" dirty="0"/>
              <a:t>16x111x111 → 32x109x109</a:t>
            </a:r>
          </a:p>
        </p:txBody>
      </p:sp>
      <p:sp>
        <p:nvSpPr>
          <p:cNvPr id="7" name="CasellaDiTesto 6">
            <a:extLst>
              <a:ext uri="{FF2B5EF4-FFF2-40B4-BE49-F238E27FC236}">
                <a16:creationId xmlns:a16="http://schemas.microsoft.com/office/drawing/2014/main" id="{1AD7ACCB-1975-F18C-9F7F-F8705B99F574}"/>
              </a:ext>
            </a:extLst>
          </p:cNvPr>
          <p:cNvSpPr txBox="1"/>
          <p:nvPr/>
        </p:nvSpPr>
        <p:spPr>
          <a:xfrm>
            <a:off x="3648047" y="2655060"/>
            <a:ext cx="2882851" cy="369332"/>
          </a:xfrm>
          <a:prstGeom prst="rect">
            <a:avLst/>
          </a:prstGeom>
          <a:noFill/>
        </p:spPr>
        <p:txBody>
          <a:bodyPr wrap="square" rtlCol="0">
            <a:spAutoFit/>
          </a:bodyPr>
          <a:lstStyle/>
          <a:p>
            <a:r>
              <a:rPr lang="it-IT" dirty="0"/>
              <a:t>32x109x109 → 32x54x54</a:t>
            </a:r>
          </a:p>
        </p:txBody>
      </p:sp>
      <p:sp>
        <p:nvSpPr>
          <p:cNvPr id="8" name="CasellaDiTesto 7">
            <a:extLst>
              <a:ext uri="{FF2B5EF4-FFF2-40B4-BE49-F238E27FC236}">
                <a16:creationId xmlns:a16="http://schemas.microsoft.com/office/drawing/2014/main" id="{1E17972B-553C-AD80-6DEB-85B2C37D77C2}"/>
              </a:ext>
            </a:extLst>
          </p:cNvPr>
          <p:cNvSpPr txBox="1"/>
          <p:nvPr/>
        </p:nvSpPr>
        <p:spPr>
          <a:xfrm>
            <a:off x="3710717" y="3381081"/>
            <a:ext cx="2307042" cy="369332"/>
          </a:xfrm>
          <a:prstGeom prst="rect">
            <a:avLst/>
          </a:prstGeom>
          <a:noFill/>
        </p:spPr>
        <p:txBody>
          <a:bodyPr wrap="none" rtlCol="0">
            <a:spAutoFit/>
          </a:bodyPr>
          <a:lstStyle/>
          <a:p>
            <a:r>
              <a:rPr lang="it-IT" dirty="0"/>
              <a:t>32x54x54 → 64x54x52</a:t>
            </a:r>
          </a:p>
        </p:txBody>
      </p:sp>
      <p:sp>
        <p:nvSpPr>
          <p:cNvPr id="9" name="CasellaDiTesto 8">
            <a:extLst>
              <a:ext uri="{FF2B5EF4-FFF2-40B4-BE49-F238E27FC236}">
                <a16:creationId xmlns:a16="http://schemas.microsoft.com/office/drawing/2014/main" id="{BA769CC8-3D77-875D-8A1C-C93475390522}"/>
              </a:ext>
            </a:extLst>
          </p:cNvPr>
          <p:cNvSpPr txBox="1"/>
          <p:nvPr/>
        </p:nvSpPr>
        <p:spPr>
          <a:xfrm>
            <a:off x="3556522" y="4239223"/>
            <a:ext cx="2539478" cy="369332"/>
          </a:xfrm>
          <a:prstGeom prst="rect">
            <a:avLst/>
          </a:prstGeom>
          <a:noFill/>
        </p:spPr>
        <p:txBody>
          <a:bodyPr wrap="none" rtlCol="0">
            <a:spAutoFit/>
          </a:bodyPr>
          <a:lstStyle/>
          <a:p>
            <a:r>
              <a:rPr lang="it-IT" dirty="0"/>
              <a:t>      64x52x52→ 64x26x26</a:t>
            </a:r>
          </a:p>
        </p:txBody>
      </p:sp>
      <p:sp>
        <p:nvSpPr>
          <p:cNvPr id="10" name="CasellaDiTesto 9">
            <a:extLst>
              <a:ext uri="{FF2B5EF4-FFF2-40B4-BE49-F238E27FC236}">
                <a16:creationId xmlns:a16="http://schemas.microsoft.com/office/drawing/2014/main" id="{E0A84F03-032D-03D5-70A2-37650CC5350C}"/>
              </a:ext>
            </a:extLst>
          </p:cNvPr>
          <p:cNvSpPr txBox="1"/>
          <p:nvPr/>
        </p:nvSpPr>
        <p:spPr>
          <a:xfrm>
            <a:off x="3648047" y="5067095"/>
            <a:ext cx="2228285" cy="369332"/>
          </a:xfrm>
          <a:prstGeom prst="rect">
            <a:avLst/>
          </a:prstGeom>
          <a:noFill/>
        </p:spPr>
        <p:txBody>
          <a:bodyPr wrap="square" rtlCol="0">
            <a:spAutoFit/>
          </a:bodyPr>
          <a:lstStyle/>
          <a:p>
            <a:r>
              <a:rPr lang="it-IT" dirty="0"/>
              <a:t>         64x26x26 → 128</a:t>
            </a:r>
          </a:p>
        </p:txBody>
      </p:sp>
      <p:sp>
        <p:nvSpPr>
          <p:cNvPr id="26" name="CasellaDiTesto 25">
            <a:extLst>
              <a:ext uri="{FF2B5EF4-FFF2-40B4-BE49-F238E27FC236}">
                <a16:creationId xmlns:a16="http://schemas.microsoft.com/office/drawing/2014/main" id="{BB82B27B-EFB0-2C38-EB22-F32A8F78559C}"/>
              </a:ext>
            </a:extLst>
          </p:cNvPr>
          <p:cNvSpPr txBox="1"/>
          <p:nvPr/>
        </p:nvSpPr>
        <p:spPr>
          <a:xfrm>
            <a:off x="3903223" y="6264299"/>
            <a:ext cx="1922031" cy="369332"/>
          </a:xfrm>
          <a:prstGeom prst="rect">
            <a:avLst/>
          </a:prstGeom>
          <a:noFill/>
        </p:spPr>
        <p:txBody>
          <a:bodyPr wrap="square" rtlCol="0">
            <a:spAutoFit/>
          </a:bodyPr>
          <a:lstStyle/>
          <a:p>
            <a:r>
              <a:rPr lang="it-IT" dirty="0"/>
              <a:t>            128 → 4</a:t>
            </a:r>
          </a:p>
        </p:txBody>
      </p:sp>
    </p:spTree>
    <p:extLst>
      <p:ext uri="{BB962C8B-B14F-4D97-AF65-F5344CB8AC3E}">
        <p14:creationId xmlns:p14="http://schemas.microsoft.com/office/powerpoint/2010/main" val="650011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13132B-A977-12D7-A393-B4601AF2E117}"/>
              </a:ext>
            </a:extLst>
          </p:cNvPr>
          <p:cNvSpPr>
            <a:spLocks noGrp="1"/>
          </p:cNvSpPr>
          <p:nvPr>
            <p:ph type="title"/>
          </p:nvPr>
        </p:nvSpPr>
        <p:spPr/>
        <p:txBody>
          <a:bodyPr/>
          <a:lstStyle/>
          <a:p>
            <a:pPr algn="ctr"/>
            <a:r>
              <a:rPr lang="it-IT" dirty="0" err="1"/>
              <a:t>Results</a:t>
            </a:r>
            <a:r>
              <a:rPr lang="it-IT" dirty="0"/>
              <a:t> 3</a:t>
            </a:r>
            <a:r>
              <a:rPr lang="it-IT" baseline="30000" dirty="0"/>
              <a:t>rd  </a:t>
            </a:r>
            <a:r>
              <a:rPr lang="it-IT" dirty="0" err="1"/>
              <a:t>classifier</a:t>
            </a:r>
            <a:endParaRPr lang="it-IT" dirty="0"/>
          </a:p>
        </p:txBody>
      </p:sp>
      <p:pic>
        <p:nvPicPr>
          <p:cNvPr id="4" name="Immagine 3">
            <a:extLst>
              <a:ext uri="{FF2B5EF4-FFF2-40B4-BE49-F238E27FC236}">
                <a16:creationId xmlns:a16="http://schemas.microsoft.com/office/drawing/2014/main" id="{09056913-2A8E-F5EA-CD64-008774B4BB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974" y="1592366"/>
            <a:ext cx="6120130" cy="4765040"/>
          </a:xfrm>
          <a:prstGeom prst="rect">
            <a:avLst/>
          </a:prstGeom>
          <a:noFill/>
          <a:ln>
            <a:noFill/>
          </a:ln>
        </p:spPr>
      </p:pic>
      <p:pic>
        <p:nvPicPr>
          <p:cNvPr id="6" name="Immagine 5" descr="Immagine che contiene testo, schermata, Carattere, numero&#10;&#10;Descrizione generata automaticamente">
            <a:extLst>
              <a:ext uri="{FF2B5EF4-FFF2-40B4-BE49-F238E27FC236}">
                <a16:creationId xmlns:a16="http://schemas.microsoft.com/office/drawing/2014/main" id="{5DCC07CA-1BB8-F8B8-ED6D-B9773E19D1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4761" y="2377447"/>
            <a:ext cx="5127072" cy="2808839"/>
          </a:xfrm>
          <a:prstGeom prst="rect">
            <a:avLst/>
          </a:prstGeom>
          <a:noFill/>
          <a:ln>
            <a:noFill/>
          </a:ln>
        </p:spPr>
      </p:pic>
    </p:spTree>
    <p:extLst>
      <p:ext uri="{BB962C8B-B14F-4D97-AF65-F5344CB8AC3E}">
        <p14:creationId xmlns:p14="http://schemas.microsoft.com/office/powerpoint/2010/main" val="1025738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3D944C-B53D-B02F-863E-4462407E40BE}"/>
              </a:ext>
            </a:extLst>
          </p:cNvPr>
          <p:cNvSpPr>
            <a:spLocks noGrp="1"/>
          </p:cNvSpPr>
          <p:nvPr>
            <p:ph type="title"/>
          </p:nvPr>
        </p:nvSpPr>
        <p:spPr/>
        <p:txBody>
          <a:bodyPr/>
          <a:lstStyle/>
          <a:p>
            <a:pPr algn="ctr"/>
            <a:r>
              <a:rPr lang="it-IT" dirty="0"/>
              <a:t>Train set</a:t>
            </a:r>
          </a:p>
        </p:txBody>
      </p:sp>
      <p:sp>
        <p:nvSpPr>
          <p:cNvPr id="3" name="Segnaposto contenuto 2">
            <a:extLst>
              <a:ext uri="{FF2B5EF4-FFF2-40B4-BE49-F238E27FC236}">
                <a16:creationId xmlns:a16="http://schemas.microsoft.com/office/drawing/2014/main" id="{8DD7E426-7954-82B1-55FB-1DB46FD0B6F6}"/>
              </a:ext>
            </a:extLst>
          </p:cNvPr>
          <p:cNvSpPr>
            <a:spLocks noGrp="1"/>
          </p:cNvSpPr>
          <p:nvPr>
            <p:ph idx="1"/>
          </p:nvPr>
        </p:nvSpPr>
        <p:spPr/>
        <p:txBody>
          <a:bodyPr>
            <a:normAutofit/>
          </a:bodyPr>
          <a:lstStyle/>
          <a:p>
            <a:pPr marL="0" indent="0">
              <a:buNone/>
            </a:pPr>
            <a:r>
              <a:rPr lang="it-IT" dirty="0"/>
              <a:t>The </a:t>
            </a:r>
            <a:r>
              <a:rPr lang="it-IT" dirty="0" err="1"/>
              <a:t>train</a:t>
            </a:r>
            <a:r>
              <a:rPr lang="it-IT" dirty="0"/>
              <a:t> set </a:t>
            </a:r>
            <a:r>
              <a:rPr lang="it-IT" dirty="0" err="1"/>
              <a:t>is</a:t>
            </a:r>
            <a:r>
              <a:rPr lang="it-IT" dirty="0"/>
              <a:t> </a:t>
            </a:r>
            <a:r>
              <a:rPr lang="it-IT" dirty="0" err="1"/>
              <a:t>composed</a:t>
            </a:r>
            <a:r>
              <a:rPr lang="it-IT" dirty="0"/>
              <a:t> by one folder </a:t>
            </a:r>
            <a:r>
              <a:rPr lang="it-IT" dirty="0" err="1"/>
              <a:t>that</a:t>
            </a:r>
            <a:r>
              <a:rPr lang="it-IT" dirty="0"/>
              <a:t> </a:t>
            </a:r>
            <a:r>
              <a:rPr lang="it-IT" dirty="0" err="1"/>
              <a:t>contains</a:t>
            </a:r>
            <a:r>
              <a:rPr lang="it-IT" dirty="0"/>
              <a:t> </a:t>
            </a:r>
            <a:r>
              <a:rPr lang="it-IT" dirty="0" err="1"/>
              <a:t>all</a:t>
            </a:r>
            <a:r>
              <a:rPr lang="it-IT" dirty="0"/>
              <a:t> good images to </a:t>
            </a:r>
            <a:r>
              <a:rPr lang="it-IT" dirty="0" err="1"/>
              <a:t>train</a:t>
            </a:r>
            <a:r>
              <a:rPr lang="it-IT" dirty="0"/>
              <a:t> the model.</a:t>
            </a:r>
          </a:p>
          <a:p>
            <a:pPr marL="0" indent="0">
              <a:buNone/>
            </a:pPr>
            <a:r>
              <a:rPr lang="it-IT" dirty="0"/>
              <a:t>The folder </a:t>
            </a:r>
            <a:r>
              <a:rPr lang="it-IT" dirty="0" err="1"/>
              <a:t>contains</a:t>
            </a:r>
            <a:r>
              <a:rPr lang="it-IT" dirty="0"/>
              <a:t> images for </a:t>
            </a:r>
            <a:r>
              <a:rPr lang="it-IT" dirty="0" err="1"/>
              <a:t>which</a:t>
            </a:r>
            <a:r>
              <a:rPr lang="it-IT" dirty="0"/>
              <a:t> a </a:t>
            </a:r>
            <a:r>
              <a:rPr lang="it-IT" dirty="0" err="1"/>
              <a:t>specific</a:t>
            </a:r>
            <a:r>
              <a:rPr lang="it-IT" dirty="0"/>
              <a:t> </a:t>
            </a:r>
            <a:r>
              <a:rPr lang="it-IT" dirty="0" err="1"/>
              <a:t>characteristic</a:t>
            </a:r>
            <a:r>
              <a:rPr lang="it-IT" dirty="0"/>
              <a:t> </a:t>
            </a:r>
            <a:r>
              <a:rPr lang="it-IT" dirty="0" err="1"/>
              <a:t>is</a:t>
            </a:r>
            <a:r>
              <a:rPr lang="it-IT" dirty="0"/>
              <a:t> </a:t>
            </a:r>
            <a:r>
              <a:rPr lang="it-IT" dirty="0" err="1"/>
              <a:t>altered</a:t>
            </a:r>
            <a:r>
              <a:rPr lang="it-IT" dirty="0"/>
              <a:t>: Background, </a:t>
            </a:r>
            <a:r>
              <a:rPr lang="it-IT" dirty="0" err="1"/>
              <a:t>Illumination</a:t>
            </a:r>
            <a:r>
              <a:rPr lang="it-IT" dirty="0"/>
              <a:t> and </a:t>
            </a:r>
            <a:r>
              <a:rPr lang="it-IT" dirty="0" err="1"/>
              <a:t>view</a:t>
            </a:r>
            <a:r>
              <a:rPr lang="it-IT" dirty="0"/>
              <a:t>. </a:t>
            </a:r>
          </a:p>
          <a:p>
            <a:pPr marL="0" indent="0">
              <a:buNone/>
            </a:pPr>
            <a:r>
              <a:rPr lang="it-IT" dirty="0"/>
              <a:t>Background, </a:t>
            </a:r>
            <a:r>
              <a:rPr lang="it-IT" dirty="0" err="1"/>
              <a:t>view</a:t>
            </a:r>
            <a:r>
              <a:rPr lang="it-IT" dirty="0"/>
              <a:t> and </a:t>
            </a:r>
            <a:r>
              <a:rPr lang="it-IT" dirty="0" err="1"/>
              <a:t>Illumination</a:t>
            </a:r>
            <a:r>
              <a:rPr lang="it-IT" dirty="0"/>
              <a:t> in the training set are </a:t>
            </a:r>
            <a:r>
              <a:rPr lang="it-IT" dirty="0" err="1"/>
              <a:t>different</a:t>
            </a:r>
            <a:r>
              <a:rPr lang="it-IT" dirty="0"/>
              <a:t> from the </a:t>
            </a:r>
            <a:r>
              <a:rPr lang="it-IT" dirty="0" err="1"/>
              <a:t>ones</a:t>
            </a:r>
            <a:r>
              <a:rPr lang="it-IT" dirty="0"/>
              <a:t> in the test set, </a:t>
            </a:r>
            <a:r>
              <a:rPr lang="en-US" dirty="0"/>
              <a:t>in fact, they have never been seen during training</a:t>
            </a:r>
            <a:endParaRPr lang="it-IT" dirty="0"/>
          </a:p>
        </p:txBody>
      </p:sp>
    </p:spTree>
    <p:extLst>
      <p:ext uri="{BB962C8B-B14F-4D97-AF65-F5344CB8AC3E}">
        <p14:creationId xmlns:p14="http://schemas.microsoft.com/office/powerpoint/2010/main" val="410802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E86565-8E0B-B85C-5B92-475E398D43F7}"/>
              </a:ext>
            </a:extLst>
          </p:cNvPr>
          <p:cNvSpPr>
            <a:spLocks noGrp="1"/>
          </p:cNvSpPr>
          <p:nvPr>
            <p:ph type="title"/>
          </p:nvPr>
        </p:nvSpPr>
        <p:spPr/>
        <p:txBody>
          <a:bodyPr/>
          <a:lstStyle/>
          <a:p>
            <a:pPr algn="ctr"/>
            <a:r>
              <a:rPr lang="it-IT" dirty="0" err="1"/>
              <a:t>Examples</a:t>
            </a:r>
            <a:r>
              <a:rPr lang="it-IT" dirty="0"/>
              <a:t> of images in </a:t>
            </a:r>
            <a:r>
              <a:rPr lang="it-IT" dirty="0" err="1"/>
              <a:t>train</a:t>
            </a:r>
            <a:r>
              <a:rPr lang="it-IT" dirty="0"/>
              <a:t> set</a:t>
            </a:r>
          </a:p>
        </p:txBody>
      </p:sp>
      <p:pic>
        <p:nvPicPr>
          <p:cNvPr id="5" name="Segnaposto contenuto 4" descr="Immagine che contiene bianco, design, interno&#10;&#10;Descrizione generata automaticamente">
            <a:extLst>
              <a:ext uri="{FF2B5EF4-FFF2-40B4-BE49-F238E27FC236}">
                <a16:creationId xmlns:a16="http://schemas.microsoft.com/office/drawing/2014/main" id="{39803010-9E08-B1E3-56C9-7B722FB768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4678" y="1810409"/>
            <a:ext cx="2392880" cy="2392880"/>
          </a:xfrm>
        </p:spPr>
      </p:pic>
      <p:pic>
        <p:nvPicPr>
          <p:cNvPr id="7" name="Immagine 6" descr="Immagine che contiene cono, bianco, bianco e nero&#10;&#10;Descrizione generata automaticamente">
            <a:extLst>
              <a:ext uri="{FF2B5EF4-FFF2-40B4-BE49-F238E27FC236}">
                <a16:creationId xmlns:a16="http://schemas.microsoft.com/office/drawing/2014/main" id="{2B13BD64-0889-2FCA-7CD6-6DCE3887E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558" y="1810409"/>
            <a:ext cx="2392881" cy="2392881"/>
          </a:xfrm>
          <a:prstGeom prst="rect">
            <a:avLst/>
          </a:prstGeom>
        </p:spPr>
      </p:pic>
      <p:pic>
        <p:nvPicPr>
          <p:cNvPr id="9" name="Immagine 8" descr="Immagine che contiene bianco, interno&#10;&#10;Descrizione generata automaticamente">
            <a:extLst>
              <a:ext uri="{FF2B5EF4-FFF2-40B4-BE49-F238E27FC236}">
                <a16:creationId xmlns:a16="http://schemas.microsoft.com/office/drawing/2014/main" id="{E1D2AB8D-6460-52B4-1DAC-EED207639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6701" y="1838001"/>
            <a:ext cx="2392881" cy="2392881"/>
          </a:xfrm>
          <a:prstGeom prst="rect">
            <a:avLst/>
          </a:prstGeom>
        </p:spPr>
      </p:pic>
      <p:sp>
        <p:nvSpPr>
          <p:cNvPr id="10" name="CasellaDiTesto 9">
            <a:extLst>
              <a:ext uri="{FF2B5EF4-FFF2-40B4-BE49-F238E27FC236}">
                <a16:creationId xmlns:a16="http://schemas.microsoft.com/office/drawing/2014/main" id="{4E2BBE7E-D1A5-56B3-9C61-2100313686DF}"/>
              </a:ext>
            </a:extLst>
          </p:cNvPr>
          <p:cNvSpPr txBox="1"/>
          <p:nvPr/>
        </p:nvSpPr>
        <p:spPr>
          <a:xfrm>
            <a:off x="1489248" y="1410300"/>
            <a:ext cx="1579215" cy="400110"/>
          </a:xfrm>
          <a:prstGeom prst="rect">
            <a:avLst/>
          </a:prstGeom>
          <a:noFill/>
        </p:spPr>
        <p:txBody>
          <a:bodyPr wrap="none" rtlCol="0">
            <a:spAutoFit/>
          </a:bodyPr>
          <a:lstStyle/>
          <a:p>
            <a:r>
              <a:rPr lang="it-IT" sz="2000" b="1" dirty="0"/>
              <a:t>Background</a:t>
            </a:r>
          </a:p>
        </p:txBody>
      </p:sp>
      <p:sp>
        <p:nvSpPr>
          <p:cNvPr id="11" name="CasellaDiTesto 10">
            <a:extLst>
              <a:ext uri="{FF2B5EF4-FFF2-40B4-BE49-F238E27FC236}">
                <a16:creationId xmlns:a16="http://schemas.microsoft.com/office/drawing/2014/main" id="{3C7D844C-2EE7-9C18-55F3-7A9F90F6C0E0}"/>
              </a:ext>
            </a:extLst>
          </p:cNvPr>
          <p:cNvSpPr txBox="1"/>
          <p:nvPr/>
        </p:nvSpPr>
        <p:spPr>
          <a:xfrm>
            <a:off x="5295139" y="1410300"/>
            <a:ext cx="1601721" cy="400110"/>
          </a:xfrm>
          <a:prstGeom prst="rect">
            <a:avLst/>
          </a:prstGeom>
          <a:noFill/>
        </p:spPr>
        <p:txBody>
          <a:bodyPr wrap="none" rtlCol="0">
            <a:spAutoFit/>
          </a:bodyPr>
          <a:lstStyle/>
          <a:p>
            <a:r>
              <a:rPr lang="it-IT" sz="2000" b="1" dirty="0" err="1"/>
              <a:t>Illumination</a:t>
            </a:r>
            <a:endParaRPr lang="it-IT" sz="2000" b="1" dirty="0"/>
          </a:p>
        </p:txBody>
      </p:sp>
      <p:sp>
        <p:nvSpPr>
          <p:cNvPr id="12" name="CasellaDiTesto 11">
            <a:extLst>
              <a:ext uri="{FF2B5EF4-FFF2-40B4-BE49-F238E27FC236}">
                <a16:creationId xmlns:a16="http://schemas.microsoft.com/office/drawing/2014/main" id="{D3118BC9-9DA1-8991-8DB3-6A17C1F39A56}"/>
              </a:ext>
            </a:extLst>
          </p:cNvPr>
          <p:cNvSpPr txBox="1"/>
          <p:nvPr/>
        </p:nvSpPr>
        <p:spPr>
          <a:xfrm>
            <a:off x="9538328" y="1410300"/>
            <a:ext cx="749629" cy="400110"/>
          </a:xfrm>
          <a:prstGeom prst="rect">
            <a:avLst/>
          </a:prstGeom>
          <a:noFill/>
        </p:spPr>
        <p:txBody>
          <a:bodyPr wrap="none" rtlCol="0">
            <a:spAutoFit/>
          </a:bodyPr>
          <a:lstStyle/>
          <a:p>
            <a:r>
              <a:rPr lang="it-IT" sz="2000" b="1" dirty="0" err="1"/>
              <a:t>View</a:t>
            </a:r>
            <a:endParaRPr lang="it-IT" sz="2000" b="1" dirty="0"/>
          </a:p>
        </p:txBody>
      </p:sp>
      <p:pic>
        <p:nvPicPr>
          <p:cNvPr id="4" name="Immagine 3" descr="Immagine che contiene strumento&#10;&#10;Descrizione generata automaticamente">
            <a:extLst>
              <a:ext uri="{FF2B5EF4-FFF2-40B4-BE49-F238E27FC236}">
                <a16:creationId xmlns:a16="http://schemas.microsoft.com/office/drawing/2014/main" id="{F7D194CA-6623-E926-DA66-4EB1FDA13C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78" y="4304700"/>
            <a:ext cx="2392880" cy="2392880"/>
          </a:xfrm>
          <a:prstGeom prst="rect">
            <a:avLst/>
          </a:prstGeom>
        </p:spPr>
      </p:pic>
      <p:pic>
        <p:nvPicPr>
          <p:cNvPr id="8" name="Immagine 7" descr="Immagine che contiene bianco, muro, interno, design&#10;&#10;Descrizione generata automaticamente">
            <a:extLst>
              <a:ext uri="{FF2B5EF4-FFF2-40B4-BE49-F238E27FC236}">
                <a16:creationId xmlns:a16="http://schemas.microsoft.com/office/drawing/2014/main" id="{27DE508B-9FF5-23D1-5DD3-0872176C55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9559" y="4304700"/>
            <a:ext cx="2392880" cy="2392880"/>
          </a:xfrm>
          <a:prstGeom prst="rect">
            <a:avLst/>
          </a:prstGeom>
        </p:spPr>
      </p:pic>
      <p:pic>
        <p:nvPicPr>
          <p:cNvPr id="14" name="Immagine 13" descr="Immagine che contiene muro, luce, interno&#10;&#10;Descrizione generata automaticamente">
            <a:extLst>
              <a:ext uri="{FF2B5EF4-FFF2-40B4-BE49-F238E27FC236}">
                <a16:creationId xmlns:a16="http://schemas.microsoft.com/office/drawing/2014/main" id="{B066962F-7102-12A8-7E40-D82CE7999C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6701" y="4304700"/>
            <a:ext cx="2392880" cy="2392880"/>
          </a:xfrm>
          <a:prstGeom prst="rect">
            <a:avLst/>
          </a:prstGeom>
        </p:spPr>
      </p:pic>
    </p:spTree>
    <p:extLst>
      <p:ext uri="{BB962C8B-B14F-4D97-AF65-F5344CB8AC3E}">
        <p14:creationId xmlns:p14="http://schemas.microsoft.com/office/powerpoint/2010/main" val="38265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8F9DB0-BFA8-7BA8-A26E-3534C958963D}"/>
              </a:ext>
            </a:extLst>
          </p:cNvPr>
          <p:cNvSpPr>
            <a:spLocks noGrp="1"/>
          </p:cNvSpPr>
          <p:nvPr>
            <p:ph type="title"/>
          </p:nvPr>
        </p:nvSpPr>
        <p:spPr/>
        <p:txBody>
          <a:bodyPr/>
          <a:lstStyle/>
          <a:p>
            <a:pPr algn="ctr"/>
            <a:r>
              <a:rPr lang="it-IT" dirty="0"/>
              <a:t>Test set</a:t>
            </a:r>
          </a:p>
        </p:txBody>
      </p:sp>
      <p:pic>
        <p:nvPicPr>
          <p:cNvPr id="5" name="Segnaposto contenuto 4" descr="Immagine che contiene strumento&#10;&#10;Descrizione generata automaticamente">
            <a:extLst>
              <a:ext uri="{FF2B5EF4-FFF2-40B4-BE49-F238E27FC236}">
                <a16:creationId xmlns:a16="http://schemas.microsoft.com/office/drawing/2014/main" id="{96DC2C67-B248-5E28-C769-393D610E08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482" y="3213480"/>
            <a:ext cx="1781976" cy="1781976"/>
          </a:xfrm>
        </p:spPr>
      </p:pic>
      <p:sp>
        <p:nvSpPr>
          <p:cNvPr id="6" name="CasellaDiTesto 5">
            <a:extLst>
              <a:ext uri="{FF2B5EF4-FFF2-40B4-BE49-F238E27FC236}">
                <a16:creationId xmlns:a16="http://schemas.microsoft.com/office/drawing/2014/main" id="{24F9849E-506D-1256-A84E-453A3D8EDCB0}"/>
              </a:ext>
            </a:extLst>
          </p:cNvPr>
          <p:cNvSpPr txBox="1"/>
          <p:nvPr/>
        </p:nvSpPr>
        <p:spPr>
          <a:xfrm>
            <a:off x="838200" y="2649383"/>
            <a:ext cx="1161601" cy="400110"/>
          </a:xfrm>
          <a:prstGeom prst="rect">
            <a:avLst/>
          </a:prstGeom>
          <a:noFill/>
        </p:spPr>
        <p:txBody>
          <a:bodyPr wrap="square" rtlCol="0">
            <a:spAutoFit/>
          </a:bodyPr>
          <a:lstStyle/>
          <a:p>
            <a:r>
              <a:rPr lang="it-IT" sz="2000" b="1" dirty="0" err="1"/>
              <a:t>Ablation</a:t>
            </a:r>
            <a:endParaRPr lang="it-IT" sz="2000" b="1" dirty="0"/>
          </a:p>
        </p:txBody>
      </p:sp>
      <p:sp>
        <p:nvSpPr>
          <p:cNvPr id="7" name="CasellaDiTesto 6">
            <a:extLst>
              <a:ext uri="{FF2B5EF4-FFF2-40B4-BE49-F238E27FC236}">
                <a16:creationId xmlns:a16="http://schemas.microsoft.com/office/drawing/2014/main" id="{C0B13AEE-4DA8-568E-0AC9-692B38B0D738}"/>
              </a:ext>
            </a:extLst>
          </p:cNvPr>
          <p:cNvSpPr txBox="1"/>
          <p:nvPr/>
        </p:nvSpPr>
        <p:spPr>
          <a:xfrm>
            <a:off x="5179621" y="2649383"/>
            <a:ext cx="1489831" cy="400110"/>
          </a:xfrm>
          <a:prstGeom prst="rect">
            <a:avLst/>
          </a:prstGeom>
          <a:noFill/>
        </p:spPr>
        <p:txBody>
          <a:bodyPr wrap="none" rtlCol="0">
            <a:spAutoFit/>
          </a:bodyPr>
          <a:lstStyle/>
          <a:p>
            <a:r>
              <a:rPr lang="it-IT" sz="2000" b="1" dirty="0"/>
              <a:t>Breakdown</a:t>
            </a:r>
          </a:p>
        </p:txBody>
      </p:sp>
      <p:sp>
        <p:nvSpPr>
          <p:cNvPr id="8" name="CasellaDiTesto 7">
            <a:extLst>
              <a:ext uri="{FF2B5EF4-FFF2-40B4-BE49-F238E27FC236}">
                <a16:creationId xmlns:a16="http://schemas.microsoft.com/office/drawing/2014/main" id="{48F450D5-6DE8-B9C6-88DB-F8A20DCB3551}"/>
              </a:ext>
            </a:extLst>
          </p:cNvPr>
          <p:cNvSpPr txBox="1"/>
          <p:nvPr/>
        </p:nvSpPr>
        <p:spPr>
          <a:xfrm>
            <a:off x="10139325" y="2723457"/>
            <a:ext cx="1164806" cy="400110"/>
          </a:xfrm>
          <a:prstGeom prst="rect">
            <a:avLst/>
          </a:prstGeom>
          <a:noFill/>
        </p:spPr>
        <p:txBody>
          <a:bodyPr wrap="none" rtlCol="0">
            <a:spAutoFit/>
          </a:bodyPr>
          <a:lstStyle/>
          <a:p>
            <a:r>
              <a:rPr lang="it-IT" sz="2000" b="1" dirty="0" err="1"/>
              <a:t>Fracture</a:t>
            </a:r>
            <a:endParaRPr lang="it-IT" sz="2000" b="1" dirty="0"/>
          </a:p>
        </p:txBody>
      </p:sp>
      <p:pic>
        <p:nvPicPr>
          <p:cNvPr id="10" name="Immagine 9" descr="Immagine che contiene muro, blu, grigio&#10;&#10;Descrizione generata automaticamente">
            <a:extLst>
              <a:ext uri="{FF2B5EF4-FFF2-40B4-BE49-F238E27FC236}">
                <a16:creationId xmlns:a16="http://schemas.microsoft.com/office/drawing/2014/main" id="{AB3E5D16-8AE8-4F1A-B085-F910283DE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163" y="3213480"/>
            <a:ext cx="1832749" cy="1832749"/>
          </a:xfrm>
          <a:prstGeom prst="rect">
            <a:avLst/>
          </a:prstGeom>
        </p:spPr>
      </p:pic>
      <p:pic>
        <p:nvPicPr>
          <p:cNvPr id="12" name="Immagine 11" descr="Immagine che contiene blu, cilindro, muro, interno&#10;&#10;Descrizione generata automaticamente">
            <a:extLst>
              <a:ext uri="{FF2B5EF4-FFF2-40B4-BE49-F238E27FC236}">
                <a16:creationId xmlns:a16="http://schemas.microsoft.com/office/drawing/2014/main" id="{96609FCC-5D3F-0B70-6228-AEFDCD346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918" y="3399446"/>
            <a:ext cx="1781976" cy="1781976"/>
          </a:xfrm>
          <a:prstGeom prst="rect">
            <a:avLst/>
          </a:prstGeom>
        </p:spPr>
      </p:pic>
      <p:sp>
        <p:nvSpPr>
          <p:cNvPr id="13" name="CasellaDiTesto 12">
            <a:extLst>
              <a:ext uri="{FF2B5EF4-FFF2-40B4-BE49-F238E27FC236}">
                <a16:creationId xmlns:a16="http://schemas.microsoft.com/office/drawing/2014/main" id="{659A5DA9-EC5E-5158-1BAF-3F1F3B678A82}"/>
              </a:ext>
            </a:extLst>
          </p:cNvPr>
          <p:cNvSpPr txBox="1"/>
          <p:nvPr/>
        </p:nvSpPr>
        <p:spPr>
          <a:xfrm>
            <a:off x="3327482" y="4408299"/>
            <a:ext cx="1019959" cy="400110"/>
          </a:xfrm>
          <a:prstGeom prst="rect">
            <a:avLst/>
          </a:prstGeom>
          <a:noFill/>
        </p:spPr>
        <p:txBody>
          <a:bodyPr wrap="none" rtlCol="0">
            <a:spAutoFit/>
          </a:bodyPr>
          <a:lstStyle/>
          <a:p>
            <a:r>
              <a:rPr lang="it-IT" sz="2000" b="1" dirty="0"/>
              <a:t>Groove</a:t>
            </a:r>
          </a:p>
        </p:txBody>
      </p:sp>
      <p:sp>
        <p:nvSpPr>
          <p:cNvPr id="14" name="CasellaDiTesto 13">
            <a:extLst>
              <a:ext uri="{FF2B5EF4-FFF2-40B4-BE49-F238E27FC236}">
                <a16:creationId xmlns:a16="http://schemas.microsoft.com/office/drawing/2014/main" id="{76F7F493-5E0A-03C4-B917-61F3CEE53021}"/>
              </a:ext>
            </a:extLst>
          </p:cNvPr>
          <p:cNvSpPr txBox="1"/>
          <p:nvPr/>
        </p:nvSpPr>
        <p:spPr>
          <a:xfrm>
            <a:off x="7568344" y="4408299"/>
            <a:ext cx="814647" cy="400110"/>
          </a:xfrm>
          <a:prstGeom prst="rect">
            <a:avLst/>
          </a:prstGeom>
          <a:noFill/>
        </p:spPr>
        <p:txBody>
          <a:bodyPr wrap="none" rtlCol="0">
            <a:spAutoFit/>
          </a:bodyPr>
          <a:lstStyle/>
          <a:p>
            <a:r>
              <a:rPr lang="it-IT" sz="2000" b="1" dirty="0"/>
              <a:t>Good</a:t>
            </a:r>
          </a:p>
        </p:txBody>
      </p:sp>
      <p:pic>
        <p:nvPicPr>
          <p:cNvPr id="16" name="Immagine 15" descr="Immagine che contiene pialla/aereo&#10;&#10;Descrizione generata automaticamente">
            <a:extLst>
              <a:ext uri="{FF2B5EF4-FFF2-40B4-BE49-F238E27FC236}">
                <a16:creationId xmlns:a16="http://schemas.microsoft.com/office/drawing/2014/main" id="{B6170C90-9C77-FF30-91D2-A3E7C3986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3180" y="4955458"/>
            <a:ext cx="1828565" cy="1828565"/>
          </a:xfrm>
          <a:prstGeom prst="rect">
            <a:avLst/>
          </a:prstGeom>
        </p:spPr>
      </p:pic>
      <p:pic>
        <p:nvPicPr>
          <p:cNvPr id="18" name="Immagine 17" descr="Immagine che contiene muro, interno, luce&#10;&#10;Descrizione generata automaticamente">
            <a:extLst>
              <a:ext uri="{FF2B5EF4-FFF2-40B4-BE49-F238E27FC236}">
                <a16:creationId xmlns:a16="http://schemas.microsoft.com/office/drawing/2014/main" id="{9FA96B42-4AF6-FDB6-9B61-5F26CCCE5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7723" y="4955458"/>
            <a:ext cx="1828565" cy="1828565"/>
          </a:xfrm>
          <a:prstGeom prst="rect">
            <a:avLst/>
          </a:prstGeom>
        </p:spPr>
      </p:pic>
      <p:sp>
        <p:nvSpPr>
          <p:cNvPr id="4" name="CasellaDiTesto 3">
            <a:extLst>
              <a:ext uri="{FF2B5EF4-FFF2-40B4-BE49-F238E27FC236}">
                <a16:creationId xmlns:a16="http://schemas.microsoft.com/office/drawing/2014/main" id="{25423369-A430-191A-1483-1908D5948B7C}"/>
              </a:ext>
            </a:extLst>
          </p:cNvPr>
          <p:cNvSpPr txBox="1"/>
          <p:nvPr/>
        </p:nvSpPr>
        <p:spPr>
          <a:xfrm>
            <a:off x="403124" y="1602943"/>
            <a:ext cx="11200770" cy="2062103"/>
          </a:xfrm>
          <a:prstGeom prst="rect">
            <a:avLst/>
          </a:prstGeom>
          <a:noFill/>
        </p:spPr>
        <p:txBody>
          <a:bodyPr wrap="square" rtlCol="0">
            <a:spAutoFit/>
          </a:bodyPr>
          <a:lstStyle/>
          <a:p>
            <a:r>
              <a:rPr lang="en-US" sz="2800" dirty="0"/>
              <a:t>The test set is divided into folders that indicate the type of damage in the images: ablation, breakdown, fracture, groove, and good. </a:t>
            </a:r>
          </a:p>
          <a:p>
            <a:pPr marL="0" indent="0">
              <a:buNone/>
            </a:pPr>
            <a:endParaRPr lang="it-IT" dirty="0"/>
          </a:p>
          <a:p>
            <a:endParaRPr lang="it-IT" dirty="0"/>
          </a:p>
          <a:p>
            <a:endParaRPr lang="it-IT" dirty="0"/>
          </a:p>
          <a:p>
            <a:endParaRPr lang="it-IT" dirty="0"/>
          </a:p>
        </p:txBody>
      </p:sp>
    </p:spTree>
    <p:extLst>
      <p:ext uri="{BB962C8B-B14F-4D97-AF65-F5344CB8AC3E}">
        <p14:creationId xmlns:p14="http://schemas.microsoft.com/office/powerpoint/2010/main" val="164112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34206D-C896-667E-7FF2-8DC7260E2B07}"/>
              </a:ext>
            </a:extLst>
          </p:cNvPr>
          <p:cNvSpPr>
            <a:spLocks noGrp="1"/>
          </p:cNvSpPr>
          <p:nvPr>
            <p:ph type="title"/>
          </p:nvPr>
        </p:nvSpPr>
        <p:spPr/>
        <p:txBody>
          <a:bodyPr/>
          <a:lstStyle/>
          <a:p>
            <a:pPr algn="ctr"/>
            <a:r>
              <a:rPr lang="it-IT" dirty="0"/>
              <a:t>Data </a:t>
            </a:r>
            <a:r>
              <a:rPr lang="it-IT" dirty="0" err="1"/>
              <a:t>preprocessing</a:t>
            </a:r>
            <a:endParaRPr lang="it-IT" dirty="0"/>
          </a:p>
        </p:txBody>
      </p:sp>
      <p:sp>
        <p:nvSpPr>
          <p:cNvPr id="3" name="Segnaposto contenuto 2">
            <a:extLst>
              <a:ext uri="{FF2B5EF4-FFF2-40B4-BE49-F238E27FC236}">
                <a16:creationId xmlns:a16="http://schemas.microsoft.com/office/drawing/2014/main" id="{EF976769-9761-6987-C592-105962255DA6}"/>
              </a:ext>
            </a:extLst>
          </p:cNvPr>
          <p:cNvSpPr>
            <a:spLocks noGrp="1"/>
          </p:cNvSpPr>
          <p:nvPr>
            <p:ph idx="1"/>
          </p:nvPr>
        </p:nvSpPr>
        <p:spPr>
          <a:xfrm>
            <a:off x="838200" y="2438400"/>
            <a:ext cx="10515600" cy="4183625"/>
          </a:xfrm>
        </p:spPr>
        <p:txBody>
          <a:bodyPr>
            <a:normAutofit/>
          </a:bodyPr>
          <a:lstStyle/>
          <a:p>
            <a:r>
              <a:rPr lang="en-US" dirty="0"/>
              <a:t>Bilateral Filter: It is a non-linear filter that smooths the image (reducing noise) while keeping the edges sharp.</a:t>
            </a:r>
          </a:p>
          <a:p>
            <a:r>
              <a:rPr lang="en-US" dirty="0"/>
              <a:t>Sharpen Filter: This operation enhances the details of an image by increasing the contrast of the pixels at the edges of objects, making the contours appear sharper.</a:t>
            </a:r>
          </a:p>
          <a:p>
            <a:r>
              <a:rPr lang="en-US" dirty="0"/>
              <a:t>Resize((224,224)): Resizes the image to a dimension of 224x224 pixels</a:t>
            </a:r>
            <a:endParaRPr lang="it-IT" dirty="0"/>
          </a:p>
        </p:txBody>
      </p:sp>
    </p:spTree>
    <p:extLst>
      <p:ext uri="{BB962C8B-B14F-4D97-AF65-F5344CB8AC3E}">
        <p14:creationId xmlns:p14="http://schemas.microsoft.com/office/powerpoint/2010/main" val="2853651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19E8D-FF21-6A16-DED0-1D9ABE60CE1F}"/>
              </a:ext>
            </a:extLst>
          </p:cNvPr>
          <p:cNvSpPr>
            <a:spLocks noGrp="1"/>
          </p:cNvSpPr>
          <p:nvPr>
            <p:ph type="title"/>
          </p:nvPr>
        </p:nvSpPr>
        <p:spPr/>
        <p:txBody>
          <a:bodyPr/>
          <a:lstStyle/>
          <a:p>
            <a:pPr algn="ctr"/>
            <a:r>
              <a:rPr lang="it-IT" dirty="0"/>
              <a:t>Data </a:t>
            </a:r>
            <a:r>
              <a:rPr lang="it-IT" dirty="0" err="1"/>
              <a:t>Augmentation</a:t>
            </a:r>
            <a:endParaRPr lang="it-IT" dirty="0"/>
          </a:p>
        </p:txBody>
      </p:sp>
      <p:sp>
        <p:nvSpPr>
          <p:cNvPr id="3" name="Segnaposto contenuto 2">
            <a:extLst>
              <a:ext uri="{FF2B5EF4-FFF2-40B4-BE49-F238E27FC236}">
                <a16:creationId xmlns:a16="http://schemas.microsoft.com/office/drawing/2014/main" id="{67E39EE3-06F7-6B53-599B-0FC9320FCE5A}"/>
              </a:ext>
            </a:extLst>
          </p:cNvPr>
          <p:cNvSpPr>
            <a:spLocks noGrp="1"/>
          </p:cNvSpPr>
          <p:nvPr>
            <p:ph idx="1"/>
          </p:nvPr>
        </p:nvSpPr>
        <p:spPr/>
        <p:txBody>
          <a:bodyPr>
            <a:normAutofit/>
          </a:bodyPr>
          <a:lstStyle/>
          <a:p>
            <a:r>
              <a:rPr lang="en-US" dirty="0" err="1"/>
              <a:t>RandomHorizontalFlip</a:t>
            </a:r>
            <a:r>
              <a:rPr lang="en-US" dirty="0"/>
              <a:t>(p): Randomly performs a horizontal flip on the image with a probability of p.</a:t>
            </a:r>
            <a:br>
              <a:rPr lang="en-US" dirty="0"/>
            </a:br>
            <a:endParaRPr lang="en-US" dirty="0"/>
          </a:p>
          <a:p>
            <a:r>
              <a:rPr lang="en-US" dirty="0" err="1"/>
              <a:t>RandomRotation</a:t>
            </a:r>
            <a:r>
              <a:rPr lang="en-US" dirty="0"/>
              <a:t>(a): Rotates the image by a random angle between a and -a.</a:t>
            </a:r>
            <a:br>
              <a:rPr lang="en-US" dirty="0"/>
            </a:br>
            <a:endParaRPr lang="en-US" dirty="0"/>
          </a:p>
          <a:p>
            <a:r>
              <a:rPr lang="en-US" dirty="0" err="1"/>
              <a:t>ColorJitter</a:t>
            </a:r>
            <a:r>
              <a:rPr lang="en-US" dirty="0"/>
              <a:t>(brightness=p, contrast=p, saturation=p): Randomly modify the brightness, contrast, and saturation of the image, with variations up to p% from the original values</a:t>
            </a:r>
            <a:endParaRPr lang="it-IT" dirty="0"/>
          </a:p>
        </p:txBody>
      </p:sp>
    </p:spTree>
    <p:extLst>
      <p:ext uri="{BB962C8B-B14F-4D97-AF65-F5344CB8AC3E}">
        <p14:creationId xmlns:p14="http://schemas.microsoft.com/office/powerpoint/2010/main" val="281599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E7DB89-43E3-F559-D872-A0B26BC44702}"/>
              </a:ext>
            </a:extLst>
          </p:cNvPr>
          <p:cNvSpPr>
            <a:spLocks noGrp="1"/>
          </p:cNvSpPr>
          <p:nvPr>
            <p:ph type="title"/>
          </p:nvPr>
        </p:nvSpPr>
        <p:spPr/>
        <p:txBody>
          <a:bodyPr/>
          <a:lstStyle/>
          <a:p>
            <a:pPr algn="ctr"/>
            <a:r>
              <a:rPr lang="it-IT" dirty="0"/>
              <a:t>First </a:t>
            </a:r>
            <a:r>
              <a:rPr lang="it-IT" dirty="0" err="1"/>
              <a:t>method</a:t>
            </a:r>
            <a:r>
              <a:rPr lang="it-IT" dirty="0"/>
              <a:t>: </a:t>
            </a:r>
            <a:r>
              <a:rPr lang="it-IT" dirty="0" err="1"/>
              <a:t>Autoencoder</a:t>
            </a:r>
            <a:endParaRPr lang="it-IT" dirty="0"/>
          </a:p>
        </p:txBody>
      </p:sp>
      <p:sp>
        <p:nvSpPr>
          <p:cNvPr id="3" name="Segnaposto contenuto 2">
            <a:extLst>
              <a:ext uri="{FF2B5EF4-FFF2-40B4-BE49-F238E27FC236}">
                <a16:creationId xmlns:a16="http://schemas.microsoft.com/office/drawing/2014/main" id="{63F8B25D-9BB2-4BCB-1286-C1BEEBC3B920}"/>
              </a:ext>
            </a:extLst>
          </p:cNvPr>
          <p:cNvSpPr>
            <a:spLocks noGrp="1"/>
          </p:cNvSpPr>
          <p:nvPr>
            <p:ph idx="1"/>
          </p:nvPr>
        </p:nvSpPr>
        <p:spPr>
          <a:xfrm>
            <a:off x="838200" y="1489305"/>
            <a:ext cx="10515600" cy="5368695"/>
          </a:xfrm>
        </p:spPr>
        <p:txBody>
          <a:bodyPr>
            <a:normAutofit fontScale="92500"/>
          </a:bodyPr>
          <a:lstStyle/>
          <a:p>
            <a:pPr marL="0" indent="0">
              <a:buNone/>
            </a:pPr>
            <a:r>
              <a:rPr lang="en-US" dirty="0"/>
              <a:t>The autoencoder takes as input an image of size (3, 224, 224) and passes through a series of convolutions and transposed convolutions to compress and then reconstruct the image.</a:t>
            </a:r>
          </a:p>
          <a:p>
            <a:pPr marL="0" indent="0">
              <a:buNone/>
            </a:pPr>
            <a:r>
              <a:rPr lang="en-US" dirty="0"/>
              <a:t>It is divided into an encoder and a decoder:</a:t>
            </a:r>
          </a:p>
          <a:p>
            <a:r>
              <a:rPr lang="en-US" b="1" dirty="0"/>
              <a:t>Encoder</a:t>
            </a:r>
            <a:r>
              <a:rPr lang="en-US" dirty="0"/>
              <a:t>: compresses the image by progressively reducing the spatial dimensions (height and width) while increasing the number of channels.</a:t>
            </a:r>
          </a:p>
          <a:p>
            <a:r>
              <a:rPr lang="en-US" b="1" dirty="0"/>
              <a:t>Decoder</a:t>
            </a:r>
            <a:r>
              <a:rPr lang="en-US" dirty="0"/>
              <a:t>: performs the inverse operation, progressively expanding the spatial dimensions until the image is restored to its original size.</a:t>
            </a:r>
          </a:p>
          <a:p>
            <a:pPr marL="0" indent="0">
              <a:buNone/>
            </a:pPr>
            <a:br>
              <a:rPr lang="en-US" dirty="0"/>
            </a:br>
            <a:r>
              <a:rPr lang="en-US" dirty="0"/>
              <a:t>The final output of the decoder is a reconstructed image with the same dimensions as the original input, but this time with pixel values compressed to a range of [0,1] due to the sigmoid() function.</a:t>
            </a:r>
            <a:endParaRPr lang="it-IT" dirty="0"/>
          </a:p>
          <a:p>
            <a:pPr marL="0" indent="0">
              <a:buNone/>
            </a:pPr>
            <a:endParaRPr lang="it-IT" dirty="0"/>
          </a:p>
          <a:p>
            <a:endParaRPr lang="it-IT" dirty="0"/>
          </a:p>
        </p:txBody>
      </p:sp>
    </p:spTree>
    <p:extLst>
      <p:ext uri="{BB962C8B-B14F-4D97-AF65-F5344CB8AC3E}">
        <p14:creationId xmlns:p14="http://schemas.microsoft.com/office/powerpoint/2010/main" val="341588495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2159</Words>
  <Application>Microsoft Office PowerPoint</Application>
  <PresentationFormat>Widescreen</PresentationFormat>
  <Paragraphs>335</Paragraphs>
  <Slides>33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33</vt:i4>
      </vt:variant>
    </vt:vector>
  </HeadingPairs>
  <TitlesOfParts>
    <vt:vector size="37" baseType="lpstr">
      <vt:lpstr>Aptos</vt:lpstr>
      <vt:lpstr>Aptos Display</vt:lpstr>
      <vt:lpstr>Arial</vt:lpstr>
      <vt:lpstr>Tema di Office</vt:lpstr>
      <vt:lpstr>Computer Vision 23/24</vt:lpstr>
      <vt:lpstr>Anomaly Detection</vt:lpstr>
      <vt:lpstr>Dataset Structure</vt:lpstr>
      <vt:lpstr>Train set</vt:lpstr>
      <vt:lpstr>Examples of images in train set</vt:lpstr>
      <vt:lpstr>Test set</vt:lpstr>
      <vt:lpstr>Data preprocessing</vt:lpstr>
      <vt:lpstr>Data Augmentation</vt:lpstr>
      <vt:lpstr>First method: Autoencoder</vt:lpstr>
      <vt:lpstr>Example of Autoencoder Structure</vt:lpstr>
      <vt:lpstr>Threshold estimation</vt:lpstr>
      <vt:lpstr>1st Model</vt:lpstr>
      <vt:lpstr>2nd Model</vt:lpstr>
      <vt:lpstr>3rd Model</vt:lpstr>
      <vt:lpstr>Testing results 1st Method</vt:lpstr>
      <vt:lpstr>Second Method: auto-encoder with feature extraction using resnet</vt:lpstr>
      <vt:lpstr>Structure of resnet50</vt:lpstr>
      <vt:lpstr>Second Method: auto-encoder with feature extraction using resnet</vt:lpstr>
      <vt:lpstr>Aggregation function</vt:lpstr>
      <vt:lpstr>Motivation</vt:lpstr>
      <vt:lpstr>Threshold estimation</vt:lpstr>
      <vt:lpstr>1st Model</vt:lpstr>
      <vt:lpstr>Testing results 1st model</vt:lpstr>
      <vt:lpstr>2nd Model</vt:lpstr>
      <vt:lpstr>Testing results 2nd model</vt:lpstr>
      <vt:lpstr>3rd Model</vt:lpstr>
      <vt:lpstr>Testing results 3rd model</vt:lpstr>
      <vt:lpstr>1st classifier   </vt:lpstr>
      <vt:lpstr>Results 1st  classifier</vt:lpstr>
      <vt:lpstr>2nd classifier </vt:lpstr>
      <vt:lpstr>Results 2nd  classifier</vt:lpstr>
      <vt:lpstr>3nd classifier </vt:lpstr>
      <vt:lpstr>Results 3rd  classifier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stefano galizia</dc:creator>
  <cp:lastModifiedBy>mario formato</cp:lastModifiedBy>
  <cp:revision>82</cp:revision>
  <dcterms:created xsi:type="dcterms:W3CDTF">2024-09-26T09:58:45Z</dcterms:created>
  <dcterms:modified xsi:type="dcterms:W3CDTF">2024-10-24T18:08:55Z</dcterms:modified>
</cp:coreProperties>
</file>